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7077" r:id="rId4"/>
  </p:sldMasterIdLst>
  <p:notesMasterIdLst>
    <p:notesMasterId r:id="rId11"/>
  </p:notesMasterIdLst>
  <p:handoutMasterIdLst>
    <p:handoutMasterId r:id="rId12"/>
  </p:handoutMasterIdLst>
  <p:sldIdLst>
    <p:sldId id="586" r:id="rId5"/>
    <p:sldId id="587" r:id="rId6"/>
    <p:sldId id="588" r:id="rId7"/>
    <p:sldId id="589" r:id="rId8"/>
    <p:sldId id="590" r:id="rId9"/>
    <p:sldId id="591" r:id="rId10"/>
  </p:sldIdLst>
  <p:sldSz cx="9144000" cy="6858000" type="screen4x3"/>
  <p:notesSz cx="7315200" cy="9601200"/>
  <p:custDataLst>
    <p:tags r:id="rId1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269ED55E-3D97-8B4D-AA94-1FEA1D660791}">
          <p14:sldIdLst>
            <p14:sldId id="586"/>
            <p14:sldId id="587"/>
            <p14:sldId id="588"/>
            <p14:sldId id="589"/>
            <p14:sldId id="590"/>
            <p14:sldId id="59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  <a:srgbClr val="D2D565"/>
    <a:srgbClr val="FFFFFF"/>
    <a:srgbClr val="698CBF"/>
    <a:srgbClr val="E6E2E4"/>
    <a:srgbClr val="F4F2F3"/>
    <a:srgbClr val="B1E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2" autoAdjust="0"/>
    <p:restoredTop sz="97025" autoAdjust="0"/>
  </p:normalViewPr>
  <p:slideViewPr>
    <p:cSldViewPr>
      <p:cViewPr varScale="1">
        <p:scale>
          <a:sx n="83" d="100"/>
          <a:sy n="83" d="100"/>
        </p:scale>
        <p:origin x="-16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3360" y="-11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tags" Target="tags/tag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Science Nspired: Modules in Biology, Chemistry, and Physics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algn="r"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24, 2012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(c) 2012 Texas Instruments Inc.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algn="r" defTabSz="973138">
              <a:defRPr sz="1300">
                <a:latin typeface="Arial" pitchFamily="34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818B3DCC-95CD-AB43-BDEF-1FD0ED860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20389"/>
      </p:ext>
    </p:extLst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Science Nspired: Modules in Biology, Chemistry, and Physics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algn="r"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24, 2012</a:t>
            </a:r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2188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(c) 2012 Texas Instruments Inc.</a:t>
            </a:r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algn="r" defTabSz="973138">
              <a:defRPr sz="1300">
                <a:latin typeface="Arial" pitchFamily="34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785D6A14-6539-794E-8F4B-D345A0E96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22403"/>
      </p:ext>
    </p:extLst>
  </p:cSld>
  <p:clrMap bg1="lt1" tx1="dk1" bg2="lt2" tx2="dk2" accent1="accent1" accent2="accent2" accent3="accent3" accent4="accent4" accent5="accent5" accent6="accent6" hlink="hlink" folHlink="folHlink"/>
  <p:hf sldNum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209A540-2EA0-F146-A294-C47A678D9256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B0B9C611-0853-BB4A-8F48-B50549EBD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73524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0170B53-8B89-EF4C-BC50-55DA42CFD2A3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37A24EA9-28B9-4940-99EA-8B361C10A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00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AE34004-FBC2-EC4B-8BF5-305899F1210C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7460B189-C622-AF4B-B5F6-FF22D2A9B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3A7E8C6D-0AC8-CE48-AC69-22ABB403687B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835BA5FB-F60C-F44E-9370-D7DEA213B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8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E16E965D-9016-BF4C-9795-28B18C6BD9BE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79B34F90-D2D7-334C-B530-E461ED9F1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82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16792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4614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58552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8010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107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17060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08D394EA-B493-D449-BB05-51C2ED4F3215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430DDAB9-51A3-1540-9925-BFE3A70F2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1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9AE57644-3DEC-DA48-8213-141C0241BA1B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CE953D6-4124-4047-B2C5-0E0603D8DB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55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5A1AB81-389D-7249-8B0E-5685DDB1116B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5D87073-3905-DD40-BC89-EACAE6D6F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82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4CFCE2B4-96D3-304A-83BE-39A95B389E78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55C2771D-AE20-2244-AE38-E22169BA8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62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F534B55C-3B59-8C46-A2BC-B4A30A7B2FFF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FADAADC3-71F8-E64B-BC45-50BDA0FF1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20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8636898F-9F10-D447-8A6F-2F63AC729C5B}" type="datetimeFigureOut">
              <a:rPr lang="en-US"/>
              <a:pPr>
                <a:defRPr/>
              </a:pPr>
              <a:t>4/22/14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A61249B5-FB41-8145-AE44-EF87C30BE9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45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7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 userDrawn="1"/>
        </p:nvSpPr>
        <p:spPr bwMode="auto">
          <a:xfrm>
            <a:off x="34925" y="6494463"/>
            <a:ext cx="5334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363F0D2D-3AB4-534B-A1CA-A20A00978AD0}" type="slidenum">
              <a:rPr lang="en-US" sz="1200" smtClean="0">
                <a:solidFill>
                  <a:srgbClr val="E6E2E4"/>
                </a:solidFill>
                <a:cs typeface="+mn-cs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200" smtClean="0">
              <a:solidFill>
                <a:srgbClr val="E6E2E4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4" r:id="rId1"/>
    <p:sldLayoutId id="2147487111" r:id="rId2"/>
    <p:sldLayoutId id="2147487115" r:id="rId3"/>
    <p:sldLayoutId id="2147487116" r:id="rId4"/>
    <p:sldLayoutId id="2147487117" r:id="rId5"/>
    <p:sldLayoutId id="2147487118" r:id="rId6"/>
    <p:sldLayoutId id="2147487119" r:id="rId7"/>
    <p:sldLayoutId id="2147487120" r:id="rId8"/>
    <p:sldLayoutId id="2147487121" r:id="rId9"/>
    <p:sldLayoutId id="2147487122" r:id="rId10"/>
    <p:sldLayoutId id="2147487123" r:id="rId11"/>
    <p:sldLayoutId id="2147487124" r:id="rId12"/>
    <p:sldLayoutId id="2147487125" r:id="rId13"/>
    <p:sldLayoutId id="2147487112" r:id="rId14"/>
    <p:sldLayoutId id="2147487126" r:id="rId15"/>
    <p:sldLayoutId id="2147487113" r:id="rId16"/>
    <p:sldLayoutId id="2147487127" r:id="rId17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0" i="0" u="none" kern="1200">
          <a:solidFill>
            <a:schemeClr val="accent1"/>
          </a:solidFill>
          <a:latin typeface="+mj-lt"/>
          <a:ea typeface="ＭＳ Ｐゴシック" charset="0"/>
          <a:cs typeface="Myriad Pro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3200" kern="1200">
          <a:solidFill>
            <a:schemeClr val="tx1"/>
          </a:solidFill>
          <a:latin typeface="+mn-lt"/>
          <a:ea typeface="ＭＳ Ｐゴシック" charset="0"/>
          <a:cs typeface="Myriad Pro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800" b="0" i="0" u="none" kern="1200">
          <a:solidFill>
            <a:schemeClr val="tx1"/>
          </a:solidFill>
          <a:latin typeface="+mn-lt"/>
          <a:ea typeface="ＭＳ Ｐゴシック" charset="0"/>
          <a:cs typeface="Myriad Pro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400" kern="1200">
          <a:solidFill>
            <a:schemeClr val="tx1"/>
          </a:solidFill>
          <a:latin typeface="+mn-lt"/>
          <a:ea typeface="ＭＳ Ｐゴシック" charset="0"/>
          <a:cs typeface="Myriad Pro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yriad Pro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382000" cy="1470025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Getting Started </a:t>
            </a:r>
            <a:r>
              <a:rPr lang="en-US" dirty="0" smtClean="0"/>
              <a:t>with the </a:t>
            </a:r>
            <a:r>
              <a:rPr lang="en-US" dirty="0" smtClean="0"/>
              <a:t>TI-84</a:t>
            </a:r>
            <a:r>
              <a:rPr lang="en-US" dirty="0" smtClean="0"/>
              <a:t>+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for Grade 8 TEKS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Michelle Rinehart &amp; Toni </a:t>
            </a:r>
            <a:r>
              <a:rPr lang="en-US" sz="3600" dirty="0" err="1" smtClean="0"/>
              <a:t>Norrell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66511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smtClean="0"/>
              <a:t>8.5I: Write an equation in the form </a:t>
            </a:r>
            <a:r>
              <a:rPr lang="en-US" sz="4400" i="1" dirty="0" smtClean="0"/>
              <a:t>y = mx + b </a:t>
            </a:r>
            <a:r>
              <a:rPr lang="en-US" sz="4400" dirty="0" smtClean="0"/>
              <a:t>to model a linear relationship between two quantities using verbal, numerical, tabular, and graphical representations.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23364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1125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4400" dirty="0" smtClean="0"/>
              <a:t>A lawn mowing service charges $8 per hour for labor plus a $12 equipment fee for lawn maintenance at a home. </a:t>
            </a:r>
            <a:endParaRPr lang="en-US" sz="4400" dirty="0" smtClean="0"/>
          </a:p>
          <a:p>
            <a:pPr marL="0" indent="0">
              <a:buNone/>
            </a:pPr>
            <a:r>
              <a:rPr lang="en-US" sz="4400" dirty="0" smtClean="0"/>
              <a:t> </a:t>
            </a:r>
            <a:endParaRPr lang="en-US" sz="4400" dirty="0" smtClean="0"/>
          </a:p>
          <a:p>
            <a:pPr marL="0" indent="0">
              <a:buNone/>
            </a:pPr>
            <a:r>
              <a:rPr lang="en-US" sz="4400" dirty="0" smtClean="0"/>
              <a:t>The total charge to have a city park mowed was $72.  </a:t>
            </a:r>
          </a:p>
          <a:p>
            <a:pPr marL="0" indent="0">
              <a:buNone/>
            </a:pPr>
            <a:endParaRPr lang="en-US" sz="4400" dirty="0" smtClean="0"/>
          </a:p>
          <a:p>
            <a:pPr marL="0" indent="0">
              <a:buNone/>
            </a:pPr>
            <a:r>
              <a:rPr lang="en-US" sz="4400" dirty="0" smtClean="0"/>
              <a:t>How </a:t>
            </a:r>
            <a:r>
              <a:rPr lang="en-US" sz="4400" dirty="0" smtClean="0"/>
              <a:t>many hours did the lawn service spend mowing the park?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86635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184576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/>
              <a:t>8.4A: Use similar right triangles to develop an understanding that slope, </a:t>
            </a:r>
            <a:r>
              <a:rPr lang="en-US" sz="3600" i="1" dirty="0" smtClean="0"/>
              <a:t>m</a:t>
            </a:r>
            <a:r>
              <a:rPr lang="en-US" sz="3600" dirty="0" smtClean="0"/>
              <a:t>, given as the rate comparing the change in y-values to the change in x-values, </a:t>
            </a:r>
            <a:r>
              <a:rPr lang="en-US" sz="3600" i="1" dirty="0" smtClean="0"/>
              <a:t>(y</a:t>
            </a:r>
            <a:r>
              <a:rPr lang="en-US" sz="3600" i="1" baseline="-25000" dirty="0" smtClean="0"/>
              <a:t>2</a:t>
            </a:r>
            <a:r>
              <a:rPr lang="en-US" sz="3600" i="1" dirty="0" smtClean="0"/>
              <a:t> – y</a:t>
            </a:r>
            <a:r>
              <a:rPr lang="en-US" sz="3600" i="1" baseline="-25000" dirty="0" smtClean="0"/>
              <a:t>1</a:t>
            </a:r>
            <a:r>
              <a:rPr lang="en-US" sz="3600" i="1" dirty="0" smtClean="0"/>
              <a:t>) / (x</a:t>
            </a:r>
            <a:r>
              <a:rPr lang="en-US" sz="3600" i="1" baseline="-25000" dirty="0" smtClean="0"/>
              <a:t>2</a:t>
            </a:r>
            <a:r>
              <a:rPr lang="en-US" sz="3600" i="1" dirty="0" smtClean="0"/>
              <a:t> – x</a:t>
            </a:r>
            <a:r>
              <a:rPr lang="en-US" sz="3600" i="1" baseline="-25000" dirty="0" smtClean="0"/>
              <a:t>1</a:t>
            </a:r>
            <a:r>
              <a:rPr lang="en-US" sz="3600" i="1" dirty="0" smtClean="0"/>
              <a:t>)</a:t>
            </a:r>
            <a:r>
              <a:rPr lang="en-US" sz="3600" dirty="0" smtClean="0"/>
              <a:t>, is the same for any two points </a:t>
            </a:r>
            <a:r>
              <a:rPr lang="en-US" sz="3600" i="1" dirty="0" smtClean="0"/>
              <a:t>(x</a:t>
            </a:r>
            <a:r>
              <a:rPr lang="en-US" sz="3600" i="1" baseline="-25000" dirty="0" smtClean="0"/>
              <a:t>1</a:t>
            </a:r>
            <a:r>
              <a:rPr lang="en-US" sz="3600" i="1" dirty="0" smtClean="0"/>
              <a:t>, y</a:t>
            </a:r>
            <a:r>
              <a:rPr lang="en-US" sz="3600" i="1" baseline="-25000" dirty="0" smtClean="0"/>
              <a:t>1</a:t>
            </a:r>
            <a:r>
              <a:rPr lang="en-US" sz="3600" i="1" dirty="0" smtClean="0"/>
              <a:t>) </a:t>
            </a:r>
            <a:r>
              <a:rPr lang="en-US" sz="3600" dirty="0" smtClean="0"/>
              <a:t>and </a:t>
            </a:r>
            <a:r>
              <a:rPr lang="en-US" sz="3600" i="1" dirty="0" smtClean="0"/>
              <a:t>(x</a:t>
            </a:r>
            <a:r>
              <a:rPr lang="en-US" sz="3600" i="1" baseline="-25000" dirty="0" smtClean="0"/>
              <a:t>2</a:t>
            </a:r>
            <a:r>
              <a:rPr lang="en-US" sz="3600" i="1" dirty="0" smtClean="0"/>
              <a:t>, y</a:t>
            </a:r>
            <a:r>
              <a:rPr lang="en-US" sz="3600" i="1" baseline="-25000" dirty="0" smtClean="0"/>
              <a:t>2</a:t>
            </a:r>
            <a:r>
              <a:rPr lang="en-US" sz="3600" i="1" dirty="0" smtClean="0"/>
              <a:t>)</a:t>
            </a:r>
            <a:r>
              <a:rPr lang="en-US" sz="3600" dirty="0" smtClean="0"/>
              <a:t> on the same line.</a:t>
            </a:r>
          </a:p>
          <a:p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For example, A(-1,-6) and B(5, -3).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9365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8.2D: Order a set of real numbers arising from mathematical and real-world contexts.</a:t>
            </a:r>
            <a:endParaRPr lang="en-US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72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smtClean="0"/>
              <a:t>8.9A: Identify and verify the values of x and y that simultaneously satisfy two linear equations in the form </a:t>
            </a:r>
            <a:r>
              <a:rPr lang="en-US" sz="4400" i="1" dirty="0" smtClean="0"/>
              <a:t>y = mx + b </a:t>
            </a:r>
            <a:r>
              <a:rPr lang="en-US" sz="4400" dirty="0" smtClean="0"/>
              <a:t>from the intersections of the graphed equations.</a:t>
            </a:r>
            <a:endParaRPr lang="en-US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016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9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Modeling with Mathematics in the Common Core Algebra Classroom with the TI-84 Plus Family&amp;quot;&quot;/&gt;&lt;property id=&quot;20307&quot; value=&quot;559&quot;/&gt;&lt;/object&gt;&lt;object type=&quot;3&quot; unique_id=&quot;10004&quot;&gt;&lt;property id=&quot;20148&quot; value=&quot;5&quot;/&gt;&lt;property id=&quot;20300&quot; value=&quot;Slide 2 - &amp;quot;Moderator Bio&amp;quot;&quot;/&gt;&lt;property id=&quot;20307&quot; value=&quot;527&quot;/&gt;&lt;/object&gt;&lt;object type=&quot;3&quot; unique_id=&quot;10005&quot;&gt;&lt;property id=&quot;20148&quot; value=&quot;5&quot;/&gt;&lt;property id=&quot;20300&quot; value=&quot;Slide 3 - &amp;quot;Panelists’ Bios&amp;quot;&quot;/&gt;&lt;property id=&quot;20307&quot; value=&quot;578&quot;/&gt;&lt;/object&gt;&lt;object type=&quot;3&quot; unique_id=&quot;10006&quot;&gt;&lt;property id=&quot;20148&quot; value=&quot;5&quot;/&gt;&lt;property id=&quot;20300&quot; value=&quot;Slide 4 - &amp;quot;Chat &amp;amp; Questions?&amp;quot;&quot;/&gt;&lt;property id=&quot;20307&quot; value=&quot;563&quot;/&gt;&lt;/object&gt;&lt;object type=&quot;3&quot; unique_id=&quot;10007&quot;&gt;&lt;property id=&quot;20148&quot; value=&quot;5&quot;/&gt;&lt;property id=&quot;20300&quot; value=&quot;Slide 5 - &amp;quot;Audio&amp;quot;&quot;/&gt;&lt;property id=&quot;20307&quot; value=&quot;529&quot;/&gt;&lt;/object&gt;&lt;object type=&quot;3&quot; unique_id=&quot;10008&quot;&gt;&lt;property id=&quot;20148&quot; value=&quot;5&quot;/&gt;&lt;property id=&quot;20300&quot; value=&quot;Slide 6 - &amp;quot;Agenda&amp;quot;&quot;/&gt;&lt;property id=&quot;20307&quot; value=&quot;580&quot;/&gt;&lt;/object&gt;&lt;object type=&quot;3&quot; unique_id=&quot;10009&quot;&gt;&lt;property id=&quot;20148&quot; value=&quot;5&quot;/&gt;&lt;property id=&quot;20300&quot; value=&quot;Slide 7 - &amp;quot;Expected Outcomes:&amp;quot;&quot;/&gt;&lt;property id=&quot;20307&quot; value=&quot;581&quot;/&gt;&lt;/object&gt;&lt;object type=&quot;3&quot; unique_id=&quot;10010&quot;&gt;&lt;property id=&quot;20148&quot; value=&quot;5&quot;/&gt;&lt;property id=&quot;20300&quot; value=&quot;Slide 8 - &amp;quot;Chat &amp;amp; Questions?&amp;quot;&quot;/&gt;&lt;property id=&quot;20307&quot; value=&quot;562&quot;/&gt;&lt;/object&gt;&lt;object type=&quot;3&quot; unique_id=&quot;10011&quot;&gt;&lt;property id=&quot;20148&quot; value=&quot;5&quot;/&gt;&lt;property id=&quot;20300&quot; value=&quot;Slide 10 - &amp;quot;STEM Behind Hollywood&amp;quot;&quot;/&gt;&lt;property id=&quot;20307&quot; value=&quot;560&quot;/&gt;&lt;/object&gt;&lt;object type=&quot;3&quot; unique_id=&quot;10012&quot;&gt;&lt;property id=&quot;20148&quot; value=&quot;5&quot;/&gt;&lt;property id=&quot;20300&quot; value=&quot;Slide 11 - &amp;quot;TI on TeacherTube&amp;quot;&quot;/&gt;&lt;property id=&quot;20307&quot; value=&quot;561&quot;/&gt;&lt;/object&gt;&lt;object type=&quot;3&quot; unique_id=&quot;10013&quot;&gt;&lt;property id=&quot;20148&quot; value=&quot;5&quot;/&gt;&lt;property id=&quot;20300&quot; value=&quot;Slide 12 - &amp;quot;2014 T3™ International Conference&amp;quot;&quot;/&gt;&lt;property id=&quot;20307&quot; value=&quot;572&quot;/&gt;&lt;/object&gt;&lt;object type=&quot;3&quot; unique_id=&quot;10014&quot;&gt;&lt;property id=&quot;20148&quot; value=&quot;5&quot;/&gt;&lt;property id=&quot;20300&quot; value=&quot;Slide 13 - &amp;quot;Upcoming T3 Webinars &amp;quot;&quot;/&gt;&lt;property id=&quot;20307&quot; value=&quot;579&quot;/&gt;&lt;/object&gt;&lt;object type=&quot;3&quot; unique_id=&quot;10015&quot;&gt;&lt;property id=&quot;20148&quot; value=&quot;5&quot;/&gt;&lt;property id=&quot;20300&quot; value=&quot;Slide 14 - &amp;quot;Stay Connected with TI&amp;quot;&quot;/&gt;&lt;property id=&quot;20307&quot; value=&quot;540&quot;/&gt;&lt;/object&gt;&lt;object type=&quot;3&quot; unique_id=&quot;10016&quot;&gt;&lt;property id=&quot;20148&quot; value=&quot;5&quot;/&gt;&lt;property id=&quot;20300&quot; value=&quot;Slide 15 - &amp;quot;Get your Certificate of Attendance&amp;amp;#x09;&amp;quot;&quot;/&gt;&lt;property id=&quot;20307&quot; value=&quot;567&quot;/&gt;&lt;/object&gt;&lt;object type=&quot;3&quot; unique_id=&quot;10017&quot;&gt;&lt;property id=&quot;20148&quot; value=&quot;5&quot;/&gt;&lt;property id=&quot;20300&quot; value=&quot;Slide 16 - &amp;quot;Wrap Up and Final Q&amp;amp;A’s&amp;quot;&quot;/&gt;&lt;property id=&quot;20307&quot; value=&quot;568&quot;/&gt;&lt;/object&gt;&lt;object type=&quot;3&quot; unique_id=&quot;10018&quot;&gt;&lt;property id=&quot;20148&quot; value=&quot;5&quot;/&gt;&lt;property id=&quot;20300&quot; value=&quot;Slide 17 - &amp;quot;Thank you!&amp;quot;&quot;/&gt;&lt;property id=&quot;20307&quot; value=&quot;569&quot;/&gt;&lt;/object&gt;&lt;object type=&quot;3&quot; unique_id=&quot;10019&quot;&gt;&lt;property id=&quot;20148&quot; value=&quot;5&quot;/&gt;&lt;property id=&quot;20300&quot; value=&quot;Slide 18 - &amp;quot;Certificate of Attendance&amp;quot;&quot;/&gt;&lt;property id=&quot;20307&quot; value=&quot;570&quot;/&gt;&lt;/object&gt;&lt;object type=&quot;3&quot; unique_id=&quot;10094&quot;&gt;&lt;property id=&quot;20148&quot; value=&quot;5&quot;/&gt;&lt;property id=&quot;20300&quot; value=&quot;Slide 9&quot;/&gt;&lt;property id=&quot;20307&quot; value=&quot;582&quot;/&gt;&lt;/object&gt;&lt;/object&gt;&lt;object type=&quot;8&quot; unique_id=&quot;1003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BDD15A0F53DE49B8DF2421F7C42DF5" ma:contentTypeVersion="0" ma:contentTypeDescription="Create a new document." ma:contentTypeScope="" ma:versionID="3e408dd8b3b6d2c0676be02ee78eda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2eea07e5695b903853a80957250734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Activity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1079D7-CDC6-4D15-AC8A-1108BE93E4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1AFEA22-1423-4879-9484-FD7C7B11F86C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3CA709B-4B37-48A2-96BB-3EFFF46091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ET_new.thmx</Template>
  <TotalTime>57749</TotalTime>
  <Words>234</Words>
  <Application>Microsoft Macintosh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ET_new</vt:lpstr>
      <vt:lpstr>Getting Started with the TI-84+  for Grade 8 TEKS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X0072570</dc:creator>
  <cp:lastModifiedBy>Beverley Michelle Rinehart</cp:lastModifiedBy>
  <cp:revision>1057</cp:revision>
  <cp:lastPrinted>2012-05-01T19:55:40Z</cp:lastPrinted>
  <dcterms:created xsi:type="dcterms:W3CDTF">2014-02-07T18:07:46Z</dcterms:created>
  <dcterms:modified xsi:type="dcterms:W3CDTF">2014-04-23T02:14:58Z</dcterms:modified>
</cp:coreProperties>
</file>