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34"/>
  </p:notesMasterIdLst>
  <p:sldIdLst>
    <p:sldId id="268" r:id="rId2"/>
    <p:sldId id="295" r:id="rId3"/>
    <p:sldId id="298" r:id="rId4"/>
    <p:sldId id="313" r:id="rId5"/>
    <p:sldId id="296" r:id="rId6"/>
    <p:sldId id="297" r:id="rId7"/>
    <p:sldId id="325" r:id="rId8"/>
    <p:sldId id="314" r:id="rId9"/>
    <p:sldId id="374" r:id="rId10"/>
    <p:sldId id="312" r:id="rId11"/>
    <p:sldId id="315" r:id="rId12"/>
    <p:sldId id="316" r:id="rId13"/>
    <p:sldId id="317" r:id="rId14"/>
    <p:sldId id="337" r:id="rId15"/>
    <p:sldId id="371" r:id="rId16"/>
    <p:sldId id="336" r:id="rId17"/>
    <p:sldId id="355" r:id="rId18"/>
    <p:sldId id="354" r:id="rId19"/>
    <p:sldId id="373" r:id="rId20"/>
    <p:sldId id="310" r:id="rId21"/>
    <p:sldId id="287" r:id="rId22"/>
    <p:sldId id="304" r:id="rId23"/>
    <p:sldId id="300" r:id="rId24"/>
    <p:sldId id="308" r:id="rId25"/>
    <p:sldId id="309" r:id="rId26"/>
    <p:sldId id="302" r:id="rId27"/>
    <p:sldId id="338" r:id="rId28"/>
    <p:sldId id="335" r:id="rId29"/>
    <p:sldId id="307" r:id="rId30"/>
    <p:sldId id="305" r:id="rId31"/>
    <p:sldId id="303" r:id="rId32"/>
    <p:sldId id="27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FFF"/>
    <a:srgbClr val="991A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80385" autoAdjust="0"/>
  </p:normalViewPr>
  <p:slideViewPr>
    <p:cSldViewPr>
      <p:cViewPr varScale="1">
        <p:scale>
          <a:sx n="89" d="100"/>
          <a:sy n="89" d="100"/>
        </p:scale>
        <p:origin x="2280" y="16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E79B18-8B84-4A90-8726-4F4733A09688}" type="datetimeFigureOut">
              <a:rPr lang="en-US" smtClean="0"/>
              <a:t>2/20/23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EA5FF-CECD-4049-AB8D-91576D3E2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11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823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import </a:t>
            </a:r>
            <a:r>
              <a:rPr lang="en-US" baseline="0" dirty="0" err="1"/>
              <a:t>ti_rover</a:t>
            </a:r>
            <a:r>
              <a:rPr lang="en-US" baseline="0" dirty="0"/>
              <a:t> module</a:t>
            </a:r>
          </a:p>
          <a:p>
            <a:r>
              <a:rPr lang="en-US" baseline="0" dirty="0"/>
              <a:t>Then demo how to import and how to enter the statements.</a:t>
            </a:r>
          </a:p>
          <a:p>
            <a:r>
              <a:rPr lang="en-US" baseline="0" dirty="0"/>
              <a:t>Give students time to explore with different distances to figure out.</a:t>
            </a:r>
          </a:p>
          <a:p>
            <a:r>
              <a:rPr lang="en-US" baseline="0" dirty="0"/>
              <a:t>Use [ctrl] left and [ctrl] right to move from page to page in the document.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59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Explain import </a:t>
            </a:r>
            <a:r>
              <a:rPr lang="en-US" baseline="0" dirty="0" err="1"/>
              <a:t>ti_rover</a:t>
            </a:r>
            <a:r>
              <a:rPr lang="en-US" baseline="0" dirty="0"/>
              <a:t> module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Then demo how to import and how to enter the statements.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Give time to explore.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477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import </a:t>
            </a:r>
            <a:r>
              <a:rPr lang="en-US" baseline="0" dirty="0" err="1"/>
              <a:t>ti_rover</a:t>
            </a:r>
            <a:r>
              <a:rPr lang="en-US" baseline="0" dirty="0"/>
              <a:t> module</a:t>
            </a:r>
          </a:p>
          <a:p>
            <a:r>
              <a:rPr lang="en-US" baseline="0" dirty="0"/>
              <a:t>Then demo how to import and how to enter the statements.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Give time to explore.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161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challenge is to drive the shape without crossing any lines and without picking up the pen.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616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will need to import the math library</a:t>
            </a:r>
          </a:p>
          <a:p>
            <a:r>
              <a:rPr lang="en-US" dirty="0"/>
              <a:t>First challenge is to drive the shape without crossing any lines and without picking up the pen.</a:t>
            </a:r>
          </a:p>
          <a:p>
            <a:r>
              <a:rPr lang="en-US" baseline="0" dirty="0"/>
              <a:t>Second will be to drive at least one segment in reverse direction.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101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will need to import the math library</a:t>
            </a:r>
          </a:p>
          <a:p>
            <a:r>
              <a:rPr lang="en-US" dirty="0"/>
              <a:t>First challenge is to drive the shape without crossing any lines and without picking up the pen.</a:t>
            </a:r>
          </a:p>
          <a:p>
            <a:r>
              <a:rPr lang="en-US" baseline="0" dirty="0"/>
              <a:t>Second will be to drive at least one segment in reverse direction.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037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will need to import the math library</a:t>
            </a:r>
          </a:p>
          <a:p>
            <a:r>
              <a:rPr lang="en-US" dirty="0"/>
              <a:t>First challenge is to drive the shape without crossing any lines and without picking up the pen.</a:t>
            </a:r>
          </a:p>
          <a:p>
            <a:r>
              <a:rPr lang="en-US" baseline="0" dirty="0"/>
              <a:t>Second will be to drive at least one segment in reverse direction.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342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E128C58D-6045-487F-AFD8-55B6B56E9F86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2/20/23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818EA56B-ADE2-4108-BBB7-9D079231D52F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740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9E359840-9455-4144-B71D-6F981C9AE7A7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2/20/23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7C4D41FB-8AAF-4D11-8BB6-75AAFC49B677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71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939FBAFF-CC4D-42F0-81C2-FD19E881C822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2/20/23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E3BA88DA-5A08-4CD2-9E62-6592BC1C69D9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113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7ADF1D27-BCD7-4469-A8D4-06053446F4CA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2/20/23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5E6FBE99-549E-4F51-9B0C-41358EF58216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718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45FAC0C3-4C6A-4ED5-A4C7-BD9E4A3E64E7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2/20/23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64565304-0C46-4D5C-961F-E41901AC2E57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320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051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13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259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4252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13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925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42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13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11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4C21E2F-7186-4F6F-AC8B-F9756EC0A499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259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C3830F7D-D99B-47D7-8A1D-B07ED6463C5D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2/20/23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E62C7B48-82B4-469D-A675-F42A7755A7FD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279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33AE23B3-ED6E-44C0-B7E8-C0E2A1BE8FCD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2/20/23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2C19FD4A-452E-4452-B7D3-AF4CEA771EB1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64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14F735AE-ED01-4689-96B5-8F406DF4DCA6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2/20/23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00271EA9-59D3-455B-8818-B89ECA328528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655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283C6230-094F-4027-81A6-86BA8ED81EC4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2/20/23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169D96FF-B2F7-456F-AD95-43064B07E0A7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452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E28BC3DB-74DD-45E8-A86D-6E876D4DC8A4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2/20/23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3B5B314-EB64-46E4-8D40-B826BD6422F8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871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103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latin typeface="+mj-lt"/>
          <a:ea typeface="Myriad Pro" panose="020B0503030403020204" pitchFamily="34" charset="0"/>
          <a:cs typeface="Myriad Pro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Lucida Grande"/>
        <a:buChar char="»"/>
        <a:defRPr sz="3200" kern="1200">
          <a:solidFill>
            <a:schemeClr val="tx1"/>
          </a:solidFill>
          <a:latin typeface="+mn-lt"/>
          <a:ea typeface="Myriad Pro" panose="020B0503030403020204" pitchFamily="34" charset="0"/>
          <a:cs typeface="Myriad Pro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Lucida Grande"/>
        <a:buChar char="»"/>
        <a:defRPr sz="2800" kern="1200">
          <a:solidFill>
            <a:schemeClr val="tx1"/>
          </a:solidFill>
          <a:latin typeface="+mn-lt"/>
          <a:ea typeface="Myriad Pro" panose="020B0503030403020204" pitchFamily="34" charset="0"/>
          <a:cs typeface="Myriad Pro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Lucida Grande"/>
        <a:buChar char="»"/>
        <a:defRPr sz="2400" kern="1200">
          <a:solidFill>
            <a:schemeClr val="tx1"/>
          </a:solidFill>
          <a:latin typeface="+mn-lt"/>
          <a:ea typeface="Myriad Pro" panose="020B0503030403020204" pitchFamily="34" charset="0"/>
          <a:cs typeface="Myriad Pro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Lucida Grande"/>
        <a:buChar char="»"/>
        <a:defRPr sz="2000" kern="1200">
          <a:solidFill>
            <a:schemeClr val="tx1"/>
          </a:solidFill>
          <a:latin typeface="+mn-lt"/>
          <a:ea typeface="Myriad Pro" panose="020B0503030403020204" pitchFamily="34" charset="0"/>
          <a:cs typeface="Myriad Pro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Lucida Grande"/>
        <a:buChar char="»"/>
        <a:defRPr sz="2000" kern="1200">
          <a:solidFill>
            <a:schemeClr val="tx1"/>
          </a:solidFill>
          <a:latin typeface="+mn-lt"/>
          <a:ea typeface="Myriad Pro" panose="020B0503030403020204" pitchFamily="34" charset="0"/>
          <a:cs typeface="Myriad Pro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stem-team@ti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g"/><Relationship Id="rId5" Type="http://schemas.openxmlformats.org/officeDocument/2006/relationships/image" Target="../media/image14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6.jpg"/><Relationship Id="rId4" Type="http://schemas.openxmlformats.org/officeDocument/2006/relationships/image" Target="../media/image6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6.jpg"/><Relationship Id="rId4" Type="http://schemas.openxmlformats.org/officeDocument/2006/relationships/image" Target="../media/image8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stem-team@ti.com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95350"/>
            <a:ext cx="7772400" cy="1924050"/>
          </a:xfrm>
        </p:spPr>
        <p:txBody>
          <a:bodyPr/>
          <a:lstStyle/>
          <a:p>
            <a:r>
              <a:rPr lang="en-US" dirty="0"/>
              <a:t>Meet the TI-Rover </a:t>
            </a:r>
            <a:br>
              <a:rPr lang="en-US" dirty="0"/>
            </a:br>
            <a:r>
              <a:rPr lang="en-US" dirty="0"/>
              <a:t>with Geometry Challenges</a:t>
            </a:r>
            <a:br>
              <a:rPr lang="en-US" dirty="0"/>
            </a:br>
            <a:r>
              <a:rPr lang="en-US" sz="3200" dirty="0"/>
              <a:t>TI-</a:t>
            </a:r>
            <a:r>
              <a:rPr lang="en-US" sz="3200" dirty="0" err="1"/>
              <a:t>Nspire</a:t>
            </a:r>
            <a:r>
              <a:rPr lang="en-US" sz="3200" dirty="0"/>
              <a:t> CXII </a:t>
            </a:r>
            <a:br>
              <a:rPr lang="en-US" sz="3200" dirty="0"/>
            </a:br>
            <a:r>
              <a:rPr lang="en-US" sz="3200" dirty="0"/>
              <a:t>Python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038600"/>
            <a:ext cx="6400800" cy="1752600"/>
          </a:xfrm>
        </p:spPr>
        <p:txBody>
          <a:bodyPr/>
          <a:lstStyle/>
          <a:p>
            <a:pPr algn="l"/>
            <a:r>
              <a:rPr lang="en-US" dirty="0"/>
              <a:t>Texas Instruments</a:t>
            </a:r>
          </a:p>
          <a:p>
            <a:pPr algn="l"/>
            <a:r>
              <a:rPr lang="en-US" dirty="0"/>
              <a:t>@</a:t>
            </a:r>
            <a:r>
              <a:rPr lang="en-US" dirty="0" err="1"/>
              <a:t>ticalculators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0C12725-1158-790F-FE21-4F88170841DD}"/>
              </a:ext>
            </a:extLst>
          </p:cNvPr>
          <p:cNvSpPr txBox="1">
            <a:spLocks/>
          </p:cNvSpPr>
          <p:nvPr/>
        </p:nvSpPr>
        <p:spPr bwMode="auto">
          <a:xfrm>
            <a:off x="4838698" y="4953000"/>
            <a:ext cx="4305302" cy="144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Lucida Grande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Myriad Pro" panose="020B0503030403020204" pitchFamily="34" charset="0"/>
                <a:cs typeface="Myriad Pro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Lucida Grande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yriad Pro" panose="020B0503030403020204" pitchFamily="34" charset="0"/>
                <a:cs typeface="Myriad Pro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Lucida Grande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yriad Pro" panose="020B0503030403020204" pitchFamily="34" charset="0"/>
                <a:cs typeface="Myriad Pro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Lucida Grande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yriad Pro" panose="020B0503030403020204" pitchFamily="34" charset="0"/>
                <a:cs typeface="Myriad Pro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Lucida Grande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yriad Pro" panose="020B0503030403020204" pitchFamily="34" charset="0"/>
                <a:cs typeface="Myriad Pro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hlinkClick r:id="" action="ppaction://noaction"/>
            </a:endParaRPr>
          </a:p>
          <a:p>
            <a:r>
              <a:rPr lang="en-US" sz="2800" dirty="0">
                <a:hlinkClick r:id="" action="ppaction://noaction"/>
              </a:rPr>
              <a:t>www.TIstemProjects.com</a:t>
            </a:r>
            <a:r>
              <a:rPr lang="en-US" sz="2800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3C8C53-1FB5-40E6-E725-347229B4357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276600"/>
            <a:ext cx="2133600" cy="213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A96F73-79E7-2446-A068-70FD59208E7D}"/>
              </a:ext>
            </a:extLst>
          </p:cNvPr>
          <p:cNvSpPr txBox="1"/>
          <p:nvPr/>
        </p:nvSpPr>
        <p:spPr>
          <a:xfrm>
            <a:off x="62432" y="6488668"/>
            <a:ext cx="4509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Contact </a:t>
            </a:r>
            <a:r>
              <a:rPr lang="en-US" dirty="0">
                <a:hlinkClick r:id="rId4"/>
              </a:rPr>
              <a:t>stem-team@ti.com</a:t>
            </a:r>
            <a:r>
              <a:rPr lang="en-US" dirty="0"/>
              <a:t> with questions</a:t>
            </a:r>
          </a:p>
        </p:txBody>
      </p:sp>
    </p:spTree>
    <p:extLst>
      <p:ext uri="{BB962C8B-B14F-4D97-AF65-F5344CB8AC3E}">
        <p14:creationId xmlns:p14="http://schemas.microsoft.com/office/powerpoint/2010/main" val="3141839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28600"/>
            <a:ext cx="8915400" cy="990600"/>
          </a:xfrm>
        </p:spPr>
        <p:txBody>
          <a:bodyPr/>
          <a:lstStyle/>
          <a:p>
            <a:r>
              <a:rPr lang="en-US" sz="4000" dirty="0"/>
              <a:t>Creating a new TI-</a:t>
            </a:r>
            <a:r>
              <a:rPr lang="en-US" sz="4000" dirty="0" err="1"/>
              <a:t>Nspire</a:t>
            </a:r>
            <a:r>
              <a:rPr lang="en-US" sz="4000" dirty="0"/>
              <a:t> document</a:t>
            </a:r>
          </a:p>
        </p:txBody>
      </p:sp>
      <p:pic>
        <p:nvPicPr>
          <p:cNvPr id="5" name="Picture 4" descr="A screenshot of a calculator&#10;&#10;Description automatically generated">
            <a:extLst>
              <a:ext uri="{FF2B5EF4-FFF2-40B4-BE49-F238E27FC236}">
                <a16:creationId xmlns:a16="http://schemas.microsoft.com/office/drawing/2014/main" id="{6A652A9D-743D-414C-B920-3E7348745BA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363247"/>
            <a:ext cx="1827413" cy="274320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F8B926-7017-E84E-8CE8-537D000B344D}"/>
              </a:ext>
            </a:extLst>
          </p:cNvPr>
          <p:cNvSpPr txBox="1"/>
          <p:nvPr/>
        </p:nvSpPr>
        <p:spPr>
          <a:xfrm>
            <a:off x="108308" y="4262735"/>
            <a:ext cx="21014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Press the </a:t>
            </a:r>
            <a:r>
              <a:rPr lang="en-US" sz="1200" b="1" dirty="0"/>
              <a:t>[home/on] </a:t>
            </a:r>
            <a:r>
              <a:rPr lang="en-US" sz="1200" dirty="0"/>
              <a:t>key to</a:t>
            </a:r>
          </a:p>
          <a:p>
            <a:r>
              <a:rPr lang="en-US" sz="1200" dirty="0"/>
              <a:t>display the home screen. </a:t>
            </a:r>
          </a:p>
          <a:p>
            <a:endParaRPr lang="en-US" sz="1200" b="1" dirty="0"/>
          </a:p>
          <a:p>
            <a:r>
              <a:rPr lang="en-US" sz="1200" b="1" dirty="0"/>
              <a:t>Note: </a:t>
            </a:r>
            <a:r>
              <a:rPr lang="en-US" sz="1200" dirty="0"/>
              <a:t>If you have a document open, pressing the </a:t>
            </a:r>
            <a:r>
              <a:rPr lang="en-US" sz="1200" b="1" dirty="0"/>
              <a:t>[home/on] </a:t>
            </a:r>
            <a:r>
              <a:rPr lang="en-US" sz="1200" dirty="0"/>
              <a:t>key repeatedly toggles between the home screen and the document.</a:t>
            </a:r>
          </a:p>
          <a:p>
            <a:endParaRPr lang="en-US" sz="1200" b="1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D558C21-CD5D-444F-B71E-41FF714459F9}"/>
              </a:ext>
            </a:extLst>
          </p:cNvPr>
          <p:cNvCxnSpPr>
            <a:cxnSpLocks/>
          </p:cNvCxnSpPr>
          <p:nvPr/>
        </p:nvCxnSpPr>
        <p:spPr>
          <a:xfrm>
            <a:off x="1219200" y="1439447"/>
            <a:ext cx="457200" cy="330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9A37953F-649B-BA46-A5DA-AB06961DA89A}"/>
              </a:ext>
            </a:extLst>
          </p:cNvPr>
          <p:cNvSpPr txBox="1"/>
          <p:nvPr/>
        </p:nvSpPr>
        <p:spPr>
          <a:xfrm>
            <a:off x="2652873" y="3549533"/>
            <a:ext cx="26452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Use </a:t>
            </a:r>
            <a:r>
              <a:rPr lang="en-US" sz="1200" b="1" dirty="0"/>
              <a:t>arrow keys </a:t>
            </a:r>
            <a:r>
              <a:rPr lang="en-US" sz="1200" dirty="0"/>
              <a:t>and </a:t>
            </a:r>
            <a:r>
              <a:rPr lang="en-US" sz="1200" b="1" dirty="0"/>
              <a:t>[enter] </a:t>
            </a:r>
            <a:r>
              <a:rPr lang="en-US" sz="1200" dirty="0"/>
              <a:t>or</a:t>
            </a:r>
          </a:p>
          <a:p>
            <a:r>
              <a:rPr lang="en-US" sz="1200" dirty="0"/>
              <a:t>Press </a:t>
            </a:r>
            <a:r>
              <a:rPr lang="en-US" sz="1200" b="1" dirty="0"/>
              <a:t>[1] </a:t>
            </a:r>
            <a:r>
              <a:rPr lang="en-US" sz="1200" dirty="0"/>
              <a:t>to select 1 New document.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70056B-3BA4-E24D-B39B-3C78C9A73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5621" y="1316468"/>
            <a:ext cx="2906979" cy="21802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2E2B07-546F-C242-B726-0ED35A9A1E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866" y="1316468"/>
            <a:ext cx="2895600" cy="217170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86D10C43-C433-C749-8F0E-C93F0D270319}"/>
              </a:ext>
            </a:extLst>
          </p:cNvPr>
          <p:cNvSpPr txBox="1"/>
          <p:nvPr/>
        </p:nvSpPr>
        <p:spPr>
          <a:xfrm>
            <a:off x="5939866" y="3580971"/>
            <a:ext cx="2294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See next slide for steps to add </a:t>
            </a:r>
          </a:p>
          <a:p>
            <a:r>
              <a:rPr lang="en-US" sz="1200" dirty="0"/>
              <a:t>a program.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246A6E-9936-5946-A0A5-CC00AA982817}"/>
              </a:ext>
            </a:extLst>
          </p:cNvPr>
          <p:cNvSpPr txBox="1"/>
          <p:nvPr/>
        </p:nvSpPr>
        <p:spPr>
          <a:xfrm>
            <a:off x="228600" y="992572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A11466-D462-D444-9BFB-0C68195E4CBB}"/>
              </a:ext>
            </a:extLst>
          </p:cNvPr>
          <p:cNvSpPr txBox="1"/>
          <p:nvPr/>
        </p:nvSpPr>
        <p:spPr>
          <a:xfrm>
            <a:off x="2652873" y="980760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C9E021-6FC6-E341-AD80-DEDF3AF7CABE}"/>
              </a:ext>
            </a:extLst>
          </p:cNvPr>
          <p:cNvSpPr txBox="1"/>
          <p:nvPr/>
        </p:nvSpPr>
        <p:spPr>
          <a:xfrm>
            <a:off x="5951877" y="992572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56264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28600"/>
            <a:ext cx="8915400" cy="990600"/>
          </a:xfrm>
        </p:spPr>
        <p:txBody>
          <a:bodyPr/>
          <a:lstStyle/>
          <a:p>
            <a:r>
              <a:rPr lang="en-US" sz="4000" dirty="0"/>
              <a:t>Creating a Rover Program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F8B926-7017-E84E-8CE8-537D000B344D}"/>
              </a:ext>
            </a:extLst>
          </p:cNvPr>
          <p:cNvSpPr txBox="1"/>
          <p:nvPr/>
        </p:nvSpPr>
        <p:spPr>
          <a:xfrm>
            <a:off x="-29790" y="2997205"/>
            <a:ext cx="24032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Note: You can also add a new page</a:t>
            </a:r>
          </a:p>
          <a:p>
            <a:r>
              <a:rPr lang="en-US" sz="1100" dirty="0"/>
              <a:t>to the document by pressing</a:t>
            </a:r>
          </a:p>
          <a:p>
            <a:r>
              <a:rPr lang="en-US" sz="1100" b="1" dirty="0">
                <a:solidFill>
                  <a:srgbClr val="0070C0"/>
                </a:solidFill>
              </a:rPr>
              <a:t>[</a:t>
            </a:r>
            <a:r>
              <a:rPr lang="en-US" sz="1100" b="1" dirty="0" err="1">
                <a:solidFill>
                  <a:srgbClr val="0070C0"/>
                </a:solidFill>
              </a:rPr>
              <a:t>ctlr</a:t>
            </a:r>
            <a:r>
              <a:rPr lang="en-US" sz="1100" b="1" dirty="0">
                <a:solidFill>
                  <a:srgbClr val="0070C0"/>
                </a:solidFill>
              </a:rPr>
              <a:t>] </a:t>
            </a:r>
            <a:r>
              <a:rPr lang="en-US" sz="1100" b="1" dirty="0"/>
              <a:t>[doc] </a:t>
            </a:r>
            <a:r>
              <a:rPr lang="en-US" sz="1100" b="1" dirty="0">
                <a:solidFill>
                  <a:srgbClr val="0070C0"/>
                </a:solidFill>
              </a:rPr>
              <a:t>+page</a:t>
            </a:r>
            <a:r>
              <a:rPr lang="en-US" sz="1100" b="1" dirty="0"/>
              <a:t>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682F98F-63D0-8449-AFB2-3ECE5254F7B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30" y="903189"/>
            <a:ext cx="2015180" cy="151138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A37953F-649B-BA46-A5DA-AB06961DA89A}"/>
              </a:ext>
            </a:extLst>
          </p:cNvPr>
          <p:cNvSpPr txBox="1"/>
          <p:nvPr/>
        </p:nvSpPr>
        <p:spPr>
          <a:xfrm>
            <a:off x="-9348" y="2491427"/>
            <a:ext cx="22953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[menu] </a:t>
            </a:r>
            <a:r>
              <a:rPr lang="en-US" sz="1100" dirty="0"/>
              <a:t>to bring up a menu</a:t>
            </a:r>
          </a:p>
          <a:p>
            <a:r>
              <a:rPr lang="en-US" sz="1100" dirty="0"/>
              <a:t>of applications to add to the page.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D3075B7-EA00-A544-A233-4E62847C59A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9196" y="914468"/>
            <a:ext cx="2015179" cy="151138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F38707C-69B2-8B42-AC04-74C4836DEE78}"/>
              </a:ext>
            </a:extLst>
          </p:cNvPr>
          <p:cNvSpPr txBox="1"/>
          <p:nvPr/>
        </p:nvSpPr>
        <p:spPr>
          <a:xfrm>
            <a:off x="2288304" y="2486166"/>
            <a:ext cx="22715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down arrow </a:t>
            </a:r>
            <a:r>
              <a:rPr lang="en-US" sz="1100" dirty="0"/>
              <a:t>repeatedly then press </a:t>
            </a:r>
            <a:r>
              <a:rPr lang="en-US" sz="1100" b="1" dirty="0"/>
              <a:t>[enter] </a:t>
            </a:r>
            <a:r>
              <a:rPr lang="en-US" sz="1100" dirty="0"/>
              <a:t>or </a:t>
            </a:r>
          </a:p>
          <a:p>
            <a:r>
              <a:rPr lang="en-US" sz="1100" dirty="0"/>
              <a:t>press</a:t>
            </a:r>
            <a:r>
              <a:rPr lang="en-US" sz="1100" b="1" dirty="0"/>
              <a:t> [A] </a:t>
            </a:r>
            <a:r>
              <a:rPr lang="en-US" sz="1100" dirty="0"/>
              <a:t>to select Add Python.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2590147-FC20-1344-AFC8-662167BDC74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790" y="856141"/>
            <a:ext cx="2014539" cy="151090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9FED33C-1DCF-214F-9A65-5CDE37DB3E5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2898" y="903670"/>
            <a:ext cx="2014539" cy="151090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8440037-7134-854D-8F27-162A9A5A4175}"/>
              </a:ext>
            </a:extLst>
          </p:cNvPr>
          <p:cNvSpPr txBox="1"/>
          <p:nvPr/>
        </p:nvSpPr>
        <p:spPr>
          <a:xfrm>
            <a:off x="4559890" y="2481707"/>
            <a:ext cx="1640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Select 1: New by pressing </a:t>
            </a:r>
            <a:r>
              <a:rPr lang="en-US" sz="1100" b="1" dirty="0"/>
              <a:t>[enter] </a:t>
            </a:r>
            <a:r>
              <a:rPr lang="en-US" sz="1100" dirty="0"/>
              <a:t>or </a:t>
            </a:r>
            <a:r>
              <a:rPr lang="en-US" sz="1100" b="1" dirty="0"/>
              <a:t>[1]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A1A78E-CD81-2447-B0FA-C1BE92676B99}"/>
              </a:ext>
            </a:extLst>
          </p:cNvPr>
          <p:cNvSpPr txBox="1"/>
          <p:nvPr/>
        </p:nvSpPr>
        <p:spPr>
          <a:xfrm>
            <a:off x="6785960" y="2399769"/>
            <a:ext cx="17876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Enter your program name</a:t>
            </a:r>
          </a:p>
          <a:p>
            <a:r>
              <a:rPr lang="en-US" sz="1100" dirty="0"/>
              <a:t>and press </a:t>
            </a:r>
            <a:r>
              <a:rPr lang="en-US" sz="1100" b="1" dirty="0"/>
              <a:t>[enter]</a:t>
            </a:r>
            <a:r>
              <a:rPr lang="en-US" sz="1100" dirty="0"/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37787E2-A9A2-344E-9301-18C3801F1F00}"/>
              </a:ext>
            </a:extLst>
          </p:cNvPr>
          <p:cNvSpPr txBox="1"/>
          <p:nvPr/>
        </p:nvSpPr>
        <p:spPr>
          <a:xfrm>
            <a:off x="25401" y="5717124"/>
            <a:ext cx="1976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You begin at a blank edit</a:t>
            </a:r>
          </a:p>
          <a:p>
            <a:r>
              <a:rPr lang="en-US" sz="1100" dirty="0"/>
              <a:t>screen.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E65695-EFA3-3644-A522-520804E0779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77" y="4108408"/>
            <a:ext cx="2038085" cy="15285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06A2A1-1FEB-9742-A325-51A9CADEECE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8097" y="4114640"/>
            <a:ext cx="2066278" cy="154970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08E6D36-7E1C-944A-8CFF-6C572FC8F70F}"/>
              </a:ext>
            </a:extLst>
          </p:cNvPr>
          <p:cNvSpPr txBox="1"/>
          <p:nvPr/>
        </p:nvSpPr>
        <p:spPr>
          <a:xfrm>
            <a:off x="2222935" y="5748328"/>
            <a:ext cx="1976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[menu] </a:t>
            </a:r>
            <a:r>
              <a:rPr lang="en-US" sz="1100" dirty="0"/>
              <a:t>then</a:t>
            </a:r>
            <a:r>
              <a:rPr lang="en-US" sz="1100" b="1" dirty="0"/>
              <a:t> [9] </a:t>
            </a:r>
            <a:r>
              <a:rPr lang="en-US" sz="1100" dirty="0"/>
              <a:t>TI Rover </a:t>
            </a:r>
            <a:r>
              <a:rPr lang="en-US" sz="1100" b="1" dirty="0"/>
              <a:t>[1] </a:t>
            </a:r>
            <a:r>
              <a:rPr lang="en-US" sz="1100" dirty="0"/>
              <a:t>Import </a:t>
            </a:r>
            <a:r>
              <a:rPr lang="en-US" sz="1100" dirty="0" err="1"/>
              <a:t>ti_rover</a:t>
            </a:r>
            <a:r>
              <a:rPr lang="en-US" sz="1100" dirty="0"/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2B2449-93BE-D64C-BF0C-3EDB1972F8A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1196" y="4108408"/>
            <a:ext cx="2078890" cy="1559167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C6553368-7BA0-854B-AE47-563D52818C75}"/>
              </a:ext>
            </a:extLst>
          </p:cNvPr>
          <p:cNvSpPr txBox="1"/>
          <p:nvPr/>
        </p:nvSpPr>
        <p:spPr>
          <a:xfrm>
            <a:off x="4454949" y="5728063"/>
            <a:ext cx="21397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Importing the </a:t>
            </a:r>
            <a:r>
              <a:rPr lang="en-US" sz="1100" dirty="0" err="1"/>
              <a:t>ti_rover</a:t>
            </a:r>
            <a:r>
              <a:rPr lang="en-US" sz="1100" dirty="0"/>
              <a:t> module</a:t>
            </a:r>
          </a:p>
          <a:p>
            <a:r>
              <a:rPr lang="en-US" sz="1100" dirty="0"/>
              <a:t>is required at the beginning of every Rover program.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1A23311-5929-5143-952B-15FDEB704FC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7964" y="2946996"/>
            <a:ext cx="1616514" cy="1212386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22CA11F-B269-DC41-8F86-7623063A417E}"/>
              </a:ext>
            </a:extLst>
          </p:cNvPr>
          <p:cNvSpPr txBox="1"/>
          <p:nvPr/>
        </p:nvSpPr>
        <p:spPr>
          <a:xfrm>
            <a:off x="6629184" y="4919036"/>
            <a:ext cx="25148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[menu] </a:t>
            </a:r>
            <a:r>
              <a:rPr lang="en-US" sz="1100" dirty="0"/>
              <a:t>then</a:t>
            </a:r>
            <a:r>
              <a:rPr lang="en-US" sz="1100" b="1" dirty="0"/>
              <a:t> [9] </a:t>
            </a:r>
            <a:r>
              <a:rPr lang="en-US" sz="1100" dirty="0"/>
              <a:t>TI Rover </a:t>
            </a:r>
            <a:r>
              <a:rPr lang="en-US" sz="1100" b="1" dirty="0"/>
              <a:t>[2] </a:t>
            </a:r>
            <a:r>
              <a:rPr lang="en-US" sz="1100" dirty="0"/>
              <a:t>Drive </a:t>
            </a:r>
            <a:r>
              <a:rPr lang="en-US" sz="1100" b="1" dirty="0"/>
              <a:t>[1] </a:t>
            </a:r>
            <a:r>
              <a:rPr lang="en-US" sz="1100" dirty="0"/>
              <a:t>forward() to paste to the edit line. Type a value for units to drive. </a:t>
            </a:r>
            <a:r>
              <a:rPr lang="en-US" sz="1100" b="1" dirty="0"/>
              <a:t>Right arrow </a:t>
            </a:r>
            <a:r>
              <a:rPr lang="en-US" sz="1100" dirty="0"/>
              <a:t>to the end of the line and press </a:t>
            </a:r>
            <a:r>
              <a:rPr lang="en-US" sz="1100" b="1" dirty="0"/>
              <a:t>[enter] </a:t>
            </a:r>
            <a:r>
              <a:rPr lang="en-US" sz="1100" dirty="0"/>
              <a:t>to complete the statement.</a:t>
            </a:r>
          </a:p>
          <a:p>
            <a:r>
              <a:rPr lang="en-US" sz="1100" dirty="0"/>
              <a:t>Press </a:t>
            </a:r>
            <a:r>
              <a:rPr lang="en-US" sz="1100" b="1" dirty="0"/>
              <a:t>[ctrl] [R] </a:t>
            </a:r>
            <a:r>
              <a:rPr lang="en-US" sz="1100" dirty="0"/>
              <a:t>to run the program from a Python shell on the next page.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0CF336A-4BC4-214D-92AE-951DE33C831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0337" y="3698060"/>
            <a:ext cx="1616515" cy="121238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2B9681A-13EE-8E43-B662-8E9B7DAB5042}"/>
              </a:ext>
            </a:extLst>
          </p:cNvPr>
          <p:cNvSpPr txBox="1"/>
          <p:nvPr/>
        </p:nvSpPr>
        <p:spPr>
          <a:xfrm>
            <a:off x="76200" y="571489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D25ED-A5EE-C847-8126-4E5778064081}"/>
              </a:ext>
            </a:extLst>
          </p:cNvPr>
          <p:cNvSpPr txBox="1"/>
          <p:nvPr/>
        </p:nvSpPr>
        <p:spPr>
          <a:xfrm>
            <a:off x="2366340" y="570068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71D8A8-3534-114C-8EDF-5BAFFF42E7D2}"/>
              </a:ext>
            </a:extLst>
          </p:cNvPr>
          <p:cNvSpPr txBox="1"/>
          <p:nvPr/>
        </p:nvSpPr>
        <p:spPr>
          <a:xfrm>
            <a:off x="4607174" y="579142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782B022-7384-E24A-9155-1D4ADC1A1775}"/>
              </a:ext>
            </a:extLst>
          </p:cNvPr>
          <p:cNvSpPr txBox="1"/>
          <p:nvPr/>
        </p:nvSpPr>
        <p:spPr>
          <a:xfrm>
            <a:off x="6837487" y="517725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F95D7AD-9813-B64D-A749-33CFA539FC49}"/>
              </a:ext>
            </a:extLst>
          </p:cNvPr>
          <p:cNvSpPr txBox="1"/>
          <p:nvPr/>
        </p:nvSpPr>
        <p:spPr>
          <a:xfrm>
            <a:off x="72335" y="3780514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E41FCA4-8454-0B44-8F72-179130417249}"/>
              </a:ext>
            </a:extLst>
          </p:cNvPr>
          <p:cNvSpPr txBox="1"/>
          <p:nvPr/>
        </p:nvSpPr>
        <p:spPr>
          <a:xfrm>
            <a:off x="2328097" y="3792360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ABA806A-1C81-F449-8402-D7B0FD8EA029}"/>
              </a:ext>
            </a:extLst>
          </p:cNvPr>
          <p:cNvSpPr txBox="1"/>
          <p:nvPr/>
        </p:nvSpPr>
        <p:spPr>
          <a:xfrm>
            <a:off x="4572754" y="3780513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7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D5D3322-9356-4947-A084-8C3BAEBAF058}"/>
              </a:ext>
            </a:extLst>
          </p:cNvPr>
          <p:cNvSpPr txBox="1"/>
          <p:nvPr/>
        </p:nvSpPr>
        <p:spPr>
          <a:xfrm>
            <a:off x="6295647" y="3070513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98840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70219C-65EA-C141-9452-2BEF52B12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107496"/>
            <a:ext cx="2012841" cy="1515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CF336A-4BC4-214D-92AE-951DE33C831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095757"/>
            <a:ext cx="2012290" cy="15092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28600"/>
            <a:ext cx="8915400" cy="990600"/>
          </a:xfrm>
        </p:spPr>
        <p:txBody>
          <a:bodyPr/>
          <a:lstStyle/>
          <a:p>
            <a:r>
              <a:rPr lang="en-US" sz="4000" dirty="0"/>
              <a:t>Running a Rover Program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37953F-649B-BA46-A5DA-AB06961DA89A}"/>
              </a:ext>
            </a:extLst>
          </p:cNvPr>
          <p:cNvSpPr txBox="1"/>
          <p:nvPr/>
        </p:nvSpPr>
        <p:spPr>
          <a:xfrm>
            <a:off x="-9349" y="2685127"/>
            <a:ext cx="2607072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[ctrl] [R] </a:t>
            </a:r>
            <a:r>
              <a:rPr lang="en-US" sz="1100" dirty="0"/>
              <a:t>to run the program from a Python shell on the next page.</a:t>
            </a:r>
          </a:p>
          <a:p>
            <a:endParaRPr lang="en-US" sz="1100" dirty="0"/>
          </a:p>
          <a:p>
            <a:r>
              <a:rPr lang="en-US" sz="1100" dirty="0"/>
              <a:t>Note: </a:t>
            </a:r>
            <a:r>
              <a:rPr lang="en-US" sz="1100" b="1" dirty="0"/>
              <a:t>[ctrl] [R] </a:t>
            </a:r>
            <a:r>
              <a:rPr lang="en-US" sz="1100" dirty="0"/>
              <a:t>also checks syntax and stores program changes. </a:t>
            </a:r>
            <a:r>
              <a:rPr lang="en-US" sz="1100" b="1" dirty="0"/>
              <a:t>[ctrl] [B] is another option for checking syntax and storing. </a:t>
            </a:r>
            <a:r>
              <a:rPr lang="en-US" sz="1100" dirty="0"/>
              <a:t> * before the program name indicates that changes have not been stored.</a:t>
            </a:r>
          </a:p>
          <a:p>
            <a:endParaRPr lang="en-US" sz="1100" dirty="0"/>
          </a:p>
          <a:p>
            <a:r>
              <a:rPr lang="en-US" sz="1100" dirty="0"/>
              <a:t>Before running the program </a:t>
            </a:r>
          </a:p>
          <a:p>
            <a:r>
              <a:rPr lang="en-US" sz="1100" dirty="0"/>
              <a:t>make sure that</a:t>
            </a:r>
          </a:p>
          <a:p>
            <a:r>
              <a:rPr lang="en-US" sz="1100" dirty="0"/>
              <a:t>- Rover is connected to the calculator</a:t>
            </a:r>
          </a:p>
          <a:p>
            <a:r>
              <a:rPr lang="en-US" sz="1100" dirty="0"/>
              <a:t>- Rover is switched on</a:t>
            </a:r>
          </a:p>
          <a:p>
            <a:r>
              <a:rPr lang="en-US" sz="1100" dirty="0"/>
              <a:t>- Rover is on a flat surface ready to roll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F38707C-69B2-8B42-AC04-74C4836DEE78}"/>
              </a:ext>
            </a:extLst>
          </p:cNvPr>
          <p:cNvSpPr txBox="1"/>
          <p:nvPr/>
        </p:nvSpPr>
        <p:spPr>
          <a:xfrm>
            <a:off x="2819400" y="2685127"/>
            <a:ext cx="22715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Your program runs in a Python shell.</a:t>
            </a:r>
          </a:p>
          <a:p>
            <a:endParaRPr lang="en-US" sz="1100" dirty="0"/>
          </a:p>
          <a:p>
            <a:r>
              <a:rPr lang="en-US" sz="1100" dirty="0"/>
              <a:t>You can re-run the program from the shell by pressing </a:t>
            </a:r>
            <a:r>
              <a:rPr lang="en-US" sz="1100" b="1" dirty="0"/>
              <a:t>[ctrl] [R] </a:t>
            </a:r>
            <a:r>
              <a:rPr lang="en-US" sz="1100" dirty="0"/>
              <a:t>again.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B9681A-13EE-8E43-B662-8E9B7DAB5042}"/>
              </a:ext>
            </a:extLst>
          </p:cNvPr>
          <p:cNvSpPr txBox="1"/>
          <p:nvPr/>
        </p:nvSpPr>
        <p:spPr>
          <a:xfrm>
            <a:off x="76200" y="765189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D25ED-A5EE-C847-8126-4E5778064081}"/>
              </a:ext>
            </a:extLst>
          </p:cNvPr>
          <p:cNvSpPr txBox="1"/>
          <p:nvPr/>
        </p:nvSpPr>
        <p:spPr>
          <a:xfrm>
            <a:off x="2819400" y="765188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9ED8A69-1164-CD42-B1A3-EDE5E3171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921" y="4145585"/>
            <a:ext cx="2920841" cy="194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07262D-6017-244C-8B85-7CE3F9888A4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6960" y="4145585"/>
            <a:ext cx="2920840" cy="195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705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FCAC6D8-EA56-6E4E-AC3D-CE2DCF1AF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489" y="3826934"/>
            <a:ext cx="2057400" cy="1549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2E8F89-780A-0B42-904F-A716C9B2F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36" y="3822676"/>
            <a:ext cx="2057400" cy="1549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708CEF-7D79-F148-BC23-2CF9F35B49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9359" y="850369"/>
            <a:ext cx="2057400" cy="1549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A055F9-9874-C447-A421-66B0D3C4FF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901523"/>
            <a:ext cx="2057400" cy="1549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CF336A-4BC4-214D-92AE-951DE33C831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9196" y="937435"/>
            <a:ext cx="2004599" cy="150344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5726B4B-C2AE-B44A-8520-C0D820BD4E3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577" y="937436"/>
            <a:ext cx="2012841" cy="15158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28600"/>
            <a:ext cx="8915400" cy="990600"/>
          </a:xfrm>
        </p:spPr>
        <p:txBody>
          <a:bodyPr/>
          <a:lstStyle/>
          <a:p>
            <a:r>
              <a:rPr lang="en-US" sz="4000" dirty="0"/>
              <a:t>Editing a Rover Program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37953F-649B-BA46-A5DA-AB06961DA89A}"/>
              </a:ext>
            </a:extLst>
          </p:cNvPr>
          <p:cNvSpPr txBox="1"/>
          <p:nvPr/>
        </p:nvSpPr>
        <p:spPr>
          <a:xfrm>
            <a:off x="-9348" y="2491427"/>
            <a:ext cx="22953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[ctrl] left </a:t>
            </a:r>
            <a:r>
              <a:rPr lang="en-US" sz="1100" dirty="0"/>
              <a:t>to go back to your Python editor page.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F38707C-69B2-8B42-AC04-74C4836DEE78}"/>
              </a:ext>
            </a:extLst>
          </p:cNvPr>
          <p:cNvSpPr txBox="1"/>
          <p:nvPr/>
        </p:nvSpPr>
        <p:spPr>
          <a:xfrm>
            <a:off x="2288304" y="2486166"/>
            <a:ext cx="22715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Use the arrow keys to position the cursor to change the value of the forward distance.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8440037-7134-854D-8F27-162A9A5A4175}"/>
              </a:ext>
            </a:extLst>
          </p:cNvPr>
          <p:cNvSpPr txBox="1"/>
          <p:nvPr/>
        </p:nvSpPr>
        <p:spPr>
          <a:xfrm>
            <a:off x="4559890" y="2481707"/>
            <a:ext cx="1640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[del] </a:t>
            </a:r>
            <a:r>
              <a:rPr lang="en-US" sz="1100" dirty="0"/>
              <a:t>to backspace over the 3.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A1A78E-CD81-2447-B0FA-C1BE92676B99}"/>
              </a:ext>
            </a:extLst>
          </p:cNvPr>
          <p:cNvSpPr txBox="1"/>
          <p:nvPr/>
        </p:nvSpPr>
        <p:spPr>
          <a:xfrm>
            <a:off x="6785960" y="2399769"/>
            <a:ext cx="22701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Type in a new value for distance,</a:t>
            </a:r>
          </a:p>
          <a:p>
            <a:r>
              <a:rPr lang="en-US" sz="1100" b="1" dirty="0"/>
              <a:t>right arrow </a:t>
            </a:r>
            <a:r>
              <a:rPr lang="en-US" sz="1100" dirty="0"/>
              <a:t>to the end of the line,</a:t>
            </a:r>
          </a:p>
          <a:p>
            <a:r>
              <a:rPr lang="en-US" sz="1100" dirty="0"/>
              <a:t>then </a:t>
            </a:r>
            <a:r>
              <a:rPr lang="en-US" sz="1100" b="1" dirty="0"/>
              <a:t>[enter] </a:t>
            </a:r>
            <a:r>
              <a:rPr lang="en-US" sz="1100" dirty="0"/>
              <a:t>to move to the next</a:t>
            </a:r>
          </a:p>
          <a:p>
            <a:r>
              <a:rPr lang="en-US" sz="1100" dirty="0"/>
              <a:t>line.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37787E2-A9A2-344E-9301-18C3801F1F00}"/>
              </a:ext>
            </a:extLst>
          </p:cNvPr>
          <p:cNvSpPr txBox="1"/>
          <p:nvPr/>
        </p:nvSpPr>
        <p:spPr>
          <a:xfrm>
            <a:off x="25401" y="5441810"/>
            <a:ext cx="1976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[ctrl] [R] </a:t>
            </a:r>
            <a:r>
              <a:rPr lang="en-US" sz="1100" dirty="0"/>
              <a:t>to run the program again from a Python shell on the next page.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B9681A-13EE-8E43-B662-8E9B7DAB5042}"/>
              </a:ext>
            </a:extLst>
          </p:cNvPr>
          <p:cNvSpPr txBox="1"/>
          <p:nvPr/>
        </p:nvSpPr>
        <p:spPr>
          <a:xfrm>
            <a:off x="76200" y="571489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D25ED-A5EE-C847-8126-4E5778064081}"/>
              </a:ext>
            </a:extLst>
          </p:cNvPr>
          <p:cNvSpPr txBox="1"/>
          <p:nvPr/>
        </p:nvSpPr>
        <p:spPr>
          <a:xfrm>
            <a:off x="2366340" y="570068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71D8A8-3534-114C-8EDF-5BAFFF42E7D2}"/>
              </a:ext>
            </a:extLst>
          </p:cNvPr>
          <p:cNvSpPr txBox="1"/>
          <p:nvPr/>
        </p:nvSpPr>
        <p:spPr>
          <a:xfrm>
            <a:off x="4607174" y="579142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782B022-7384-E24A-9155-1D4ADC1A1775}"/>
              </a:ext>
            </a:extLst>
          </p:cNvPr>
          <p:cNvSpPr txBox="1"/>
          <p:nvPr/>
        </p:nvSpPr>
        <p:spPr>
          <a:xfrm>
            <a:off x="6837487" y="517725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F95D7AD-9813-B64D-A749-33CFA539FC49}"/>
              </a:ext>
            </a:extLst>
          </p:cNvPr>
          <p:cNvSpPr txBox="1"/>
          <p:nvPr/>
        </p:nvSpPr>
        <p:spPr>
          <a:xfrm>
            <a:off x="72335" y="3505200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E41FCA4-8454-0B44-8F72-179130417249}"/>
              </a:ext>
            </a:extLst>
          </p:cNvPr>
          <p:cNvSpPr txBox="1"/>
          <p:nvPr/>
        </p:nvSpPr>
        <p:spPr>
          <a:xfrm>
            <a:off x="2328097" y="3517046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428325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D03D62-6C29-5649-B6BF-04E7B6024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2300" y="1262842"/>
            <a:ext cx="2035289" cy="15264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EABF3A1-B5B2-4945-A56A-9EAA62C37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399" y="1262842"/>
            <a:ext cx="2120415" cy="15903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3AD0F3-3D92-2F4E-8D69-C96C4939B4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6945" y="1329154"/>
            <a:ext cx="2032000" cy="1524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B9A22F-A11B-ED4D-A51E-C083779B9A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2" y="1330902"/>
            <a:ext cx="2012841" cy="15096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28600"/>
            <a:ext cx="8915400" cy="990600"/>
          </a:xfrm>
        </p:spPr>
        <p:txBody>
          <a:bodyPr/>
          <a:lstStyle/>
          <a:p>
            <a:r>
              <a:rPr lang="en-US" sz="4000" dirty="0"/>
              <a:t>Saving a TI-</a:t>
            </a:r>
            <a:r>
              <a:rPr lang="en-US" sz="4000" dirty="0" err="1"/>
              <a:t>Nspire</a:t>
            </a:r>
            <a:r>
              <a:rPr lang="en-US" sz="4000" dirty="0"/>
              <a:t> document file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37953F-649B-BA46-A5DA-AB06961DA89A}"/>
              </a:ext>
            </a:extLst>
          </p:cNvPr>
          <p:cNvSpPr txBox="1"/>
          <p:nvPr/>
        </p:nvSpPr>
        <p:spPr>
          <a:xfrm>
            <a:off x="-9348" y="2867345"/>
            <a:ext cx="22953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[doc] </a:t>
            </a:r>
            <a:r>
              <a:rPr lang="en-US" sz="1100" dirty="0"/>
              <a:t>then select 1 File</a:t>
            </a:r>
          </a:p>
          <a:p>
            <a:r>
              <a:rPr lang="en-US" sz="1100" dirty="0"/>
              <a:t>from the menu by pressing</a:t>
            </a:r>
          </a:p>
          <a:p>
            <a:r>
              <a:rPr lang="en-US" sz="1100" b="1" dirty="0"/>
              <a:t>[enter] or [1].</a:t>
            </a:r>
            <a:endParaRPr 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F38707C-69B2-8B42-AC04-74C4836DEE78}"/>
              </a:ext>
            </a:extLst>
          </p:cNvPr>
          <p:cNvSpPr txBox="1"/>
          <p:nvPr/>
        </p:nvSpPr>
        <p:spPr>
          <a:xfrm>
            <a:off x="2288304" y="2862084"/>
            <a:ext cx="22715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Select 4 Save or 5 Save As… from the menu.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8440037-7134-854D-8F27-162A9A5A4175}"/>
              </a:ext>
            </a:extLst>
          </p:cNvPr>
          <p:cNvSpPr txBox="1"/>
          <p:nvPr/>
        </p:nvSpPr>
        <p:spPr>
          <a:xfrm>
            <a:off x="4559890" y="2857625"/>
            <a:ext cx="164069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in your file name using alpha and numeric characters.</a:t>
            </a:r>
          </a:p>
          <a:p>
            <a:endParaRPr lang="en-US" sz="1100" dirty="0"/>
          </a:p>
          <a:p>
            <a:r>
              <a:rPr lang="en-US" sz="1100" b="1" dirty="0"/>
              <a:t>Note: </a:t>
            </a:r>
            <a:r>
              <a:rPr lang="en-US" sz="1100" dirty="0"/>
              <a:t>The name must begin with an alpha character.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A1A78E-CD81-2447-B0FA-C1BE92676B99}"/>
              </a:ext>
            </a:extLst>
          </p:cNvPr>
          <p:cNvSpPr txBox="1"/>
          <p:nvPr/>
        </p:nvSpPr>
        <p:spPr>
          <a:xfrm>
            <a:off x="6718336" y="2914233"/>
            <a:ext cx="2425664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[enter] </a:t>
            </a:r>
            <a:r>
              <a:rPr lang="en-US" sz="1100" dirty="0"/>
              <a:t>to save the file to the</a:t>
            </a:r>
          </a:p>
          <a:p>
            <a:r>
              <a:rPr lang="en-US" sz="1100" dirty="0"/>
              <a:t>folder indicated above.</a:t>
            </a:r>
          </a:p>
          <a:p>
            <a:endParaRPr lang="en-US" sz="1100" dirty="0"/>
          </a:p>
          <a:p>
            <a:r>
              <a:rPr lang="en-US" sz="1100" dirty="0"/>
              <a:t>To change the folder press the</a:t>
            </a:r>
          </a:p>
          <a:p>
            <a:r>
              <a:rPr lang="en-US" sz="1100" b="1" dirty="0"/>
              <a:t>[UP] </a:t>
            </a:r>
            <a:r>
              <a:rPr lang="en-US" sz="1100" dirty="0"/>
              <a:t>arrow key and then use</a:t>
            </a:r>
          </a:p>
          <a:p>
            <a:r>
              <a:rPr lang="en-US" sz="1100" b="1" dirty="0"/>
              <a:t>arrows</a:t>
            </a:r>
            <a:r>
              <a:rPr lang="en-US" sz="1100" dirty="0"/>
              <a:t> and </a:t>
            </a:r>
            <a:r>
              <a:rPr lang="en-US" sz="1100" b="1" dirty="0"/>
              <a:t>[enter]</a:t>
            </a:r>
            <a:r>
              <a:rPr lang="en-US" sz="1100" dirty="0"/>
              <a:t> to select a </a:t>
            </a:r>
          </a:p>
          <a:p>
            <a:r>
              <a:rPr lang="en-US" sz="1100" dirty="0"/>
              <a:t>folder before pressing </a:t>
            </a:r>
            <a:r>
              <a:rPr lang="en-US" sz="1100" b="1" dirty="0"/>
              <a:t>[enter] </a:t>
            </a:r>
            <a:r>
              <a:rPr lang="en-US" sz="1100" dirty="0"/>
              <a:t>to</a:t>
            </a:r>
          </a:p>
          <a:p>
            <a:r>
              <a:rPr lang="en-US" sz="1100" dirty="0"/>
              <a:t>save the file.</a:t>
            </a:r>
          </a:p>
          <a:p>
            <a:endParaRPr lang="en-US" sz="1100" dirty="0"/>
          </a:p>
          <a:p>
            <a:r>
              <a:rPr lang="en-US" sz="1100" dirty="0"/>
              <a:t>Press </a:t>
            </a:r>
            <a:r>
              <a:rPr lang="en-US" sz="1100" b="1" dirty="0"/>
              <a:t>[esc] </a:t>
            </a:r>
            <a:r>
              <a:rPr lang="en-US" sz="1100" dirty="0"/>
              <a:t>to cancel the save</a:t>
            </a:r>
          </a:p>
          <a:p>
            <a:r>
              <a:rPr lang="en-US" sz="1100" dirty="0"/>
              <a:t>dialogue.</a:t>
            </a:r>
          </a:p>
          <a:p>
            <a:endParaRPr lang="en-US" sz="1100" dirty="0"/>
          </a:p>
          <a:p>
            <a:r>
              <a:rPr lang="en-US" sz="1100" dirty="0"/>
              <a:t>You can use </a:t>
            </a:r>
            <a:r>
              <a:rPr lang="en-US" sz="1100" b="1" dirty="0"/>
              <a:t>[ctrl] [S] </a:t>
            </a:r>
            <a:r>
              <a:rPr lang="en-US" sz="1100" dirty="0"/>
              <a:t>as a shortcut </a:t>
            </a:r>
          </a:p>
          <a:p>
            <a:r>
              <a:rPr lang="en-US" sz="1100" dirty="0"/>
              <a:t>to save the TI-</a:t>
            </a:r>
            <a:r>
              <a:rPr lang="en-US" sz="1100" dirty="0" err="1"/>
              <a:t>Nspire</a:t>
            </a:r>
            <a:r>
              <a:rPr lang="en-US" sz="1100" dirty="0"/>
              <a:t> document file.</a:t>
            </a:r>
          </a:p>
          <a:p>
            <a:endParaRPr lang="en-US" sz="1100" dirty="0"/>
          </a:p>
          <a:p>
            <a:endParaRPr lang="en-US" sz="11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B9681A-13EE-8E43-B662-8E9B7DAB5042}"/>
              </a:ext>
            </a:extLst>
          </p:cNvPr>
          <p:cNvSpPr txBox="1"/>
          <p:nvPr/>
        </p:nvSpPr>
        <p:spPr>
          <a:xfrm>
            <a:off x="76200" y="947407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D25ED-A5EE-C847-8126-4E5778064081}"/>
              </a:ext>
            </a:extLst>
          </p:cNvPr>
          <p:cNvSpPr txBox="1"/>
          <p:nvPr/>
        </p:nvSpPr>
        <p:spPr>
          <a:xfrm>
            <a:off x="2366340" y="945986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71D8A8-3534-114C-8EDF-5BAFFF42E7D2}"/>
              </a:ext>
            </a:extLst>
          </p:cNvPr>
          <p:cNvSpPr txBox="1"/>
          <p:nvPr/>
        </p:nvSpPr>
        <p:spPr>
          <a:xfrm>
            <a:off x="4607174" y="955060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782B022-7384-E24A-9155-1D4ADC1A1775}"/>
              </a:ext>
            </a:extLst>
          </p:cNvPr>
          <p:cNvSpPr txBox="1"/>
          <p:nvPr/>
        </p:nvSpPr>
        <p:spPr>
          <a:xfrm>
            <a:off x="6837487" y="893643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0C638AE-D64F-A34A-A0CA-39545B23F057}"/>
              </a:ext>
            </a:extLst>
          </p:cNvPr>
          <p:cNvCxnSpPr>
            <a:cxnSpLocks/>
          </p:cNvCxnSpPr>
          <p:nvPr/>
        </p:nvCxnSpPr>
        <p:spPr>
          <a:xfrm flipH="1">
            <a:off x="7891359" y="998831"/>
            <a:ext cx="392194" cy="3632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B7BF7A60-F7A6-0C4D-9894-0108098A97DA}"/>
              </a:ext>
            </a:extLst>
          </p:cNvPr>
          <p:cNvSpPr txBox="1"/>
          <p:nvPr/>
        </p:nvSpPr>
        <p:spPr>
          <a:xfrm>
            <a:off x="7696200" y="505482"/>
            <a:ext cx="1371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Folder where file will be saved.</a:t>
            </a:r>
          </a:p>
        </p:txBody>
      </p:sp>
    </p:spTree>
    <p:extLst>
      <p:ext uri="{BB962C8B-B14F-4D97-AF65-F5344CB8AC3E}">
        <p14:creationId xmlns:p14="http://schemas.microsoft.com/office/powerpoint/2010/main" val="3069516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399FA06-15D5-24C3-E9BA-61D762E83BB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6340" y="1336081"/>
            <a:ext cx="2068398" cy="155235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C7A524C-7B0A-776A-75B7-A4DAEA7B2FD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388" y="1262378"/>
            <a:ext cx="2113565" cy="15862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12C4FD-1A41-C857-187C-E50144AFB6A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31" y="1363345"/>
            <a:ext cx="2049827" cy="15384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A4DBDB-B4A1-904E-CEC3-13B5908B23A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000" y="1254048"/>
            <a:ext cx="2033903" cy="15264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28600"/>
            <a:ext cx="8915400" cy="990600"/>
          </a:xfrm>
        </p:spPr>
        <p:txBody>
          <a:bodyPr/>
          <a:lstStyle/>
          <a:p>
            <a:r>
              <a:rPr lang="en-US" sz="4000" dirty="0"/>
              <a:t>Copying and Pasting a Block of Code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37953F-649B-BA46-A5DA-AB06961DA89A}"/>
              </a:ext>
            </a:extLst>
          </p:cNvPr>
          <p:cNvSpPr txBox="1"/>
          <p:nvPr/>
        </p:nvSpPr>
        <p:spPr>
          <a:xfrm>
            <a:off x="-9348" y="2867345"/>
            <a:ext cx="22953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Use </a:t>
            </a:r>
            <a:r>
              <a:rPr lang="en-US" sz="1100" b="1" dirty="0"/>
              <a:t>arrow keys </a:t>
            </a:r>
            <a:r>
              <a:rPr lang="en-US" sz="1100" dirty="0"/>
              <a:t>to move the cursor to the beginning of row below the section of code that you want to copy.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F38707C-69B2-8B42-AC04-74C4836DEE78}"/>
              </a:ext>
            </a:extLst>
          </p:cNvPr>
          <p:cNvSpPr txBox="1"/>
          <p:nvPr/>
        </p:nvSpPr>
        <p:spPr>
          <a:xfrm>
            <a:off x="2288304" y="2862084"/>
            <a:ext cx="227158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and hold </a:t>
            </a:r>
            <a:r>
              <a:rPr lang="en-US" sz="1100" b="1" dirty="0"/>
              <a:t>[shift] </a:t>
            </a:r>
            <a:r>
              <a:rPr lang="en-US" sz="1100" dirty="0"/>
              <a:t>then press </a:t>
            </a:r>
            <a:r>
              <a:rPr lang="en-US" sz="1100" b="1" dirty="0"/>
              <a:t>UP arrow</a:t>
            </a:r>
            <a:r>
              <a:rPr lang="en-US" sz="1100" dirty="0"/>
              <a:t> repeatedly to highlight the rows to be copied. Press </a:t>
            </a:r>
            <a:r>
              <a:rPr lang="en-US" sz="1100" b="1" dirty="0"/>
              <a:t>[ctrl] [C] </a:t>
            </a:r>
            <a:r>
              <a:rPr lang="en-US" sz="1100" dirty="0"/>
              <a:t>to copy the highlighted code.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8440037-7134-854D-8F27-162A9A5A4175}"/>
              </a:ext>
            </a:extLst>
          </p:cNvPr>
          <p:cNvSpPr txBox="1"/>
          <p:nvPr/>
        </p:nvSpPr>
        <p:spPr>
          <a:xfrm>
            <a:off x="4559890" y="2857625"/>
            <a:ext cx="16406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Use </a:t>
            </a:r>
            <a:r>
              <a:rPr lang="en-US" sz="1100" b="1" dirty="0"/>
              <a:t>arrow keys</a:t>
            </a:r>
            <a:r>
              <a:rPr lang="en-US" sz="1100" dirty="0"/>
              <a:t> to move the cursor to the location that you want to paste from.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B9681A-13EE-8E43-B662-8E9B7DAB5042}"/>
              </a:ext>
            </a:extLst>
          </p:cNvPr>
          <p:cNvSpPr txBox="1"/>
          <p:nvPr/>
        </p:nvSpPr>
        <p:spPr>
          <a:xfrm>
            <a:off x="76200" y="947407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D25ED-A5EE-C847-8126-4E5778064081}"/>
              </a:ext>
            </a:extLst>
          </p:cNvPr>
          <p:cNvSpPr txBox="1"/>
          <p:nvPr/>
        </p:nvSpPr>
        <p:spPr>
          <a:xfrm>
            <a:off x="2366340" y="945986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71D8A8-3534-114C-8EDF-5BAFFF42E7D2}"/>
              </a:ext>
            </a:extLst>
          </p:cNvPr>
          <p:cNvSpPr txBox="1"/>
          <p:nvPr/>
        </p:nvSpPr>
        <p:spPr>
          <a:xfrm>
            <a:off x="4607174" y="955060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782B022-7384-E24A-9155-1D4ADC1A1775}"/>
              </a:ext>
            </a:extLst>
          </p:cNvPr>
          <p:cNvSpPr txBox="1"/>
          <p:nvPr/>
        </p:nvSpPr>
        <p:spPr>
          <a:xfrm>
            <a:off x="6837487" y="893643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19989B0-2A5A-9033-7862-7B9ABB92B9F6}"/>
              </a:ext>
            </a:extLst>
          </p:cNvPr>
          <p:cNvSpPr txBox="1"/>
          <p:nvPr/>
        </p:nvSpPr>
        <p:spPr>
          <a:xfrm>
            <a:off x="6972300" y="2888436"/>
            <a:ext cx="164069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[ctrl] [V] </a:t>
            </a:r>
            <a:r>
              <a:rPr lang="en-US" sz="1100" dirty="0"/>
              <a:t>to paste.</a:t>
            </a:r>
          </a:p>
          <a:p>
            <a:endParaRPr lang="en-US" sz="1100" dirty="0"/>
          </a:p>
          <a:p>
            <a:r>
              <a:rPr lang="en-US" sz="1100" dirty="0"/>
              <a:t>You can paste repeatedly.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3598885-64DB-EC7E-4817-39A2E6F513AC}"/>
              </a:ext>
            </a:extLst>
          </p:cNvPr>
          <p:cNvCxnSpPr>
            <a:cxnSpLocks/>
          </p:cNvCxnSpPr>
          <p:nvPr/>
        </p:nvCxnSpPr>
        <p:spPr>
          <a:xfrm flipH="1" flipV="1">
            <a:off x="152400" y="2132322"/>
            <a:ext cx="727941" cy="72530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5E9C61A-481E-3A87-2EF2-559248DE22E1}"/>
              </a:ext>
            </a:extLst>
          </p:cNvPr>
          <p:cNvCxnSpPr>
            <a:cxnSpLocks/>
          </p:cNvCxnSpPr>
          <p:nvPr/>
        </p:nvCxnSpPr>
        <p:spPr>
          <a:xfrm flipH="1" flipV="1">
            <a:off x="4692095" y="2017281"/>
            <a:ext cx="641905" cy="76323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5206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B78B962-0B60-A647-A08F-0E2317E3A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6920" y="1365454"/>
            <a:ext cx="1614121" cy="121059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075D981-2005-7C42-9C4A-050028181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600" y="1830489"/>
            <a:ext cx="1614121" cy="12105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355AB3-28B1-7742-98BE-E0022D5A17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913" y="1315054"/>
            <a:ext cx="2657884" cy="19934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28600"/>
            <a:ext cx="8915400" cy="990600"/>
          </a:xfrm>
        </p:spPr>
        <p:txBody>
          <a:bodyPr/>
          <a:lstStyle/>
          <a:p>
            <a:r>
              <a:rPr lang="en-US" sz="3200" dirty="0"/>
              <a:t>Opening an existing TI-</a:t>
            </a:r>
            <a:r>
              <a:rPr lang="en-US" sz="3200" dirty="0" err="1"/>
              <a:t>Nspire</a:t>
            </a:r>
            <a:r>
              <a:rPr lang="en-US" sz="3200" dirty="0"/>
              <a:t> document file</a:t>
            </a:r>
          </a:p>
        </p:txBody>
      </p:sp>
      <p:pic>
        <p:nvPicPr>
          <p:cNvPr id="5" name="Picture 4" descr="A screenshot of a calculator&#10;&#10;Description automatically generated">
            <a:extLst>
              <a:ext uri="{FF2B5EF4-FFF2-40B4-BE49-F238E27FC236}">
                <a16:creationId xmlns:a16="http://schemas.microsoft.com/office/drawing/2014/main" id="{6A652A9D-743D-414C-B920-3E7348745BA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1" y="1363248"/>
            <a:ext cx="1603020" cy="2406356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F8B926-7017-E84E-8CE8-537D000B344D}"/>
              </a:ext>
            </a:extLst>
          </p:cNvPr>
          <p:cNvSpPr txBox="1"/>
          <p:nvPr/>
        </p:nvSpPr>
        <p:spPr>
          <a:xfrm>
            <a:off x="140755" y="3863281"/>
            <a:ext cx="2101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Press the </a:t>
            </a:r>
            <a:r>
              <a:rPr lang="en-US" sz="1200" b="1" dirty="0"/>
              <a:t>[home/on] </a:t>
            </a:r>
            <a:r>
              <a:rPr lang="en-US" sz="1200" dirty="0"/>
              <a:t>key to</a:t>
            </a:r>
          </a:p>
          <a:p>
            <a:r>
              <a:rPr lang="en-US" sz="1200" dirty="0"/>
              <a:t>display the home screen. </a:t>
            </a:r>
          </a:p>
          <a:p>
            <a:endParaRPr lang="en-US" sz="1200" b="1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D558C21-CD5D-444F-B71E-41FF714459F9}"/>
              </a:ext>
            </a:extLst>
          </p:cNvPr>
          <p:cNvCxnSpPr>
            <a:cxnSpLocks/>
          </p:cNvCxnSpPr>
          <p:nvPr/>
        </p:nvCxnSpPr>
        <p:spPr>
          <a:xfrm>
            <a:off x="1219200" y="1439447"/>
            <a:ext cx="457200" cy="330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9A37953F-649B-BA46-A5DA-AB06961DA89A}"/>
              </a:ext>
            </a:extLst>
          </p:cNvPr>
          <p:cNvSpPr txBox="1"/>
          <p:nvPr/>
        </p:nvSpPr>
        <p:spPr>
          <a:xfrm>
            <a:off x="2652873" y="3549533"/>
            <a:ext cx="2465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Use </a:t>
            </a:r>
            <a:r>
              <a:rPr lang="en-US" sz="1200" b="1" dirty="0"/>
              <a:t>arrow keys </a:t>
            </a:r>
            <a:r>
              <a:rPr lang="en-US" sz="1200" dirty="0"/>
              <a:t>and </a:t>
            </a:r>
            <a:r>
              <a:rPr lang="en-US" sz="1200" b="1" dirty="0"/>
              <a:t>[enter] </a:t>
            </a:r>
            <a:r>
              <a:rPr lang="en-US" sz="1200" dirty="0"/>
              <a:t>or</a:t>
            </a:r>
          </a:p>
          <a:p>
            <a:r>
              <a:rPr lang="en-US" sz="1200" dirty="0"/>
              <a:t>Press </a:t>
            </a:r>
            <a:r>
              <a:rPr lang="en-US" sz="1200" b="1" dirty="0"/>
              <a:t>[2] </a:t>
            </a:r>
            <a:r>
              <a:rPr lang="en-US" sz="1200" dirty="0"/>
              <a:t>to select 2 Browse files.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6D10C43-C433-C749-8F0E-C93F0D270319}"/>
              </a:ext>
            </a:extLst>
          </p:cNvPr>
          <p:cNvSpPr txBox="1"/>
          <p:nvPr/>
        </p:nvSpPr>
        <p:spPr>
          <a:xfrm>
            <a:off x="6087062" y="3644534"/>
            <a:ext cx="2691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Use </a:t>
            </a:r>
            <a:r>
              <a:rPr lang="en-US" sz="1200" b="1" dirty="0"/>
              <a:t>arrow keys </a:t>
            </a:r>
            <a:r>
              <a:rPr lang="en-US" sz="1200" dirty="0"/>
              <a:t>and </a:t>
            </a:r>
            <a:r>
              <a:rPr lang="en-US" sz="1200" b="1" dirty="0"/>
              <a:t>[enter] </a:t>
            </a:r>
            <a:r>
              <a:rPr lang="en-US" sz="1200" dirty="0"/>
              <a:t>to select a folder and a file.</a:t>
            </a:r>
          </a:p>
          <a:p>
            <a:endParaRPr lang="en-US" sz="1200" dirty="0"/>
          </a:p>
          <a:p>
            <a:r>
              <a:rPr lang="en-US" sz="1200" b="1" dirty="0"/>
              <a:t>Note:</a:t>
            </a:r>
            <a:r>
              <a:rPr lang="en-US" sz="1200" dirty="0"/>
              <a:t> Pressing the </a:t>
            </a:r>
            <a:r>
              <a:rPr lang="en-US" sz="1200" b="1" dirty="0"/>
              <a:t>[home/on] </a:t>
            </a:r>
            <a:r>
              <a:rPr lang="en-US" sz="1200" dirty="0"/>
              <a:t>key </a:t>
            </a:r>
          </a:p>
          <a:p>
            <a:r>
              <a:rPr lang="en-US" sz="1200" dirty="0"/>
              <a:t>repeatedly toggles between the home screen and the current document.</a:t>
            </a:r>
          </a:p>
          <a:p>
            <a:endParaRPr lang="en-US" sz="1200" dirty="0"/>
          </a:p>
          <a:p>
            <a:endParaRPr lang="en-US" sz="1200" b="1" dirty="0"/>
          </a:p>
          <a:p>
            <a:endParaRPr lang="en-US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246A6E-9936-5946-A0A5-CC00AA982817}"/>
              </a:ext>
            </a:extLst>
          </p:cNvPr>
          <p:cNvSpPr txBox="1"/>
          <p:nvPr/>
        </p:nvSpPr>
        <p:spPr>
          <a:xfrm>
            <a:off x="228600" y="992572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A11466-D462-D444-9BFB-0C68195E4CBB}"/>
              </a:ext>
            </a:extLst>
          </p:cNvPr>
          <p:cNvSpPr txBox="1"/>
          <p:nvPr/>
        </p:nvSpPr>
        <p:spPr>
          <a:xfrm>
            <a:off x="2652873" y="980760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C9E021-6FC6-E341-AD80-DEDF3AF7CABE}"/>
              </a:ext>
            </a:extLst>
          </p:cNvPr>
          <p:cNvSpPr txBox="1"/>
          <p:nvPr/>
        </p:nvSpPr>
        <p:spPr>
          <a:xfrm>
            <a:off x="5951877" y="992572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6254639-34DA-574C-B773-9922E5A921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3980" y="2267520"/>
            <a:ext cx="1614122" cy="121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882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03D6C7-6D94-3272-C972-5587F9C7BFF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6" y="1330902"/>
            <a:ext cx="2027845" cy="15208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B4D3C4-9515-FB82-2696-2785C3C353F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7174" y="1330902"/>
            <a:ext cx="1694535" cy="12709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CFD03A-8709-E3DA-6C09-9A72C8C439B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0855" y="1927606"/>
            <a:ext cx="1820487" cy="13653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27619F-57ED-B86F-9C0A-8E0178ECAFB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6946" y="1324530"/>
            <a:ext cx="2044110" cy="1533083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28600"/>
            <a:ext cx="8915400" cy="990600"/>
          </a:xfrm>
        </p:spPr>
        <p:txBody>
          <a:bodyPr/>
          <a:lstStyle/>
          <a:p>
            <a:r>
              <a:rPr lang="en-US" sz="4000" dirty="0"/>
              <a:t>Copying a Python Program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37953F-649B-BA46-A5DA-AB06961DA89A}"/>
              </a:ext>
            </a:extLst>
          </p:cNvPr>
          <p:cNvSpPr txBox="1"/>
          <p:nvPr/>
        </p:nvSpPr>
        <p:spPr>
          <a:xfrm>
            <a:off x="-9348" y="2867345"/>
            <a:ext cx="229534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[ctrl] [B]</a:t>
            </a:r>
            <a:r>
              <a:rPr lang="en-US" sz="1100" dirty="0"/>
              <a:t> to compile and save your program. </a:t>
            </a:r>
          </a:p>
          <a:p>
            <a:endParaRPr lang="en-US" sz="1100" dirty="0"/>
          </a:p>
          <a:p>
            <a:r>
              <a:rPr lang="en-US" sz="1100" dirty="0"/>
              <a:t>Note: You will not be able to copy the program if you have made changes since using </a:t>
            </a:r>
            <a:r>
              <a:rPr lang="en-US" sz="1100" b="1" dirty="0"/>
              <a:t>[ctrl] [R]</a:t>
            </a:r>
            <a:r>
              <a:rPr lang="en-US" sz="1100" dirty="0"/>
              <a:t> or </a:t>
            </a:r>
            <a:r>
              <a:rPr lang="en-US" sz="1100" b="1" dirty="0"/>
              <a:t>[ctrl] [B]</a:t>
            </a:r>
            <a:r>
              <a:rPr lang="en-US" sz="1100" dirty="0"/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F38707C-69B2-8B42-AC04-74C4836DEE78}"/>
              </a:ext>
            </a:extLst>
          </p:cNvPr>
          <p:cNvSpPr txBox="1"/>
          <p:nvPr/>
        </p:nvSpPr>
        <p:spPr>
          <a:xfrm>
            <a:off x="2288304" y="2862084"/>
            <a:ext cx="22715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[menu] [1]</a:t>
            </a:r>
            <a:r>
              <a:rPr lang="en-US" sz="1100" dirty="0"/>
              <a:t> Actions </a:t>
            </a:r>
          </a:p>
          <a:p>
            <a:r>
              <a:rPr lang="en-US" sz="1100" dirty="0"/>
              <a:t>[</a:t>
            </a:r>
            <a:r>
              <a:rPr lang="en-US" sz="1100" b="1" dirty="0"/>
              <a:t>3] </a:t>
            </a:r>
            <a:r>
              <a:rPr lang="en-US" sz="1100" dirty="0"/>
              <a:t>Create Copy…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8440037-7134-854D-8F27-162A9A5A4175}"/>
              </a:ext>
            </a:extLst>
          </p:cNvPr>
          <p:cNvSpPr txBox="1"/>
          <p:nvPr/>
        </p:nvSpPr>
        <p:spPr>
          <a:xfrm>
            <a:off x="4559890" y="2857625"/>
            <a:ext cx="164069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in your new program name. Press </a:t>
            </a:r>
            <a:r>
              <a:rPr lang="en-US" sz="1100" b="1" dirty="0"/>
              <a:t>[enter]</a:t>
            </a:r>
            <a:r>
              <a:rPr lang="en-US" sz="1100" dirty="0"/>
              <a:t> to complete the dialogue.</a:t>
            </a:r>
          </a:p>
          <a:p>
            <a:endParaRPr lang="en-US" sz="1100" dirty="0"/>
          </a:p>
          <a:p>
            <a:r>
              <a:rPr lang="en-US" sz="1100" dirty="0"/>
              <a:t>The new program is inserted on the page after the original page, in this case page 1.2.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B9681A-13EE-8E43-B662-8E9B7DAB5042}"/>
              </a:ext>
            </a:extLst>
          </p:cNvPr>
          <p:cNvSpPr txBox="1"/>
          <p:nvPr/>
        </p:nvSpPr>
        <p:spPr>
          <a:xfrm>
            <a:off x="76200" y="947407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D25ED-A5EE-C847-8126-4E5778064081}"/>
              </a:ext>
            </a:extLst>
          </p:cNvPr>
          <p:cNvSpPr txBox="1"/>
          <p:nvPr/>
        </p:nvSpPr>
        <p:spPr>
          <a:xfrm>
            <a:off x="2366340" y="945986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71D8A8-3534-114C-8EDF-5BAFFF42E7D2}"/>
              </a:ext>
            </a:extLst>
          </p:cNvPr>
          <p:cNvSpPr txBox="1"/>
          <p:nvPr/>
        </p:nvSpPr>
        <p:spPr>
          <a:xfrm>
            <a:off x="4607174" y="955060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6C9EF3C-9C1C-40D6-D1DC-1A291F3ADB1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3595" y="2971800"/>
            <a:ext cx="1698645" cy="12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96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E222-7CC3-788B-5CAE-D2EA6DFA9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Entry and Edit Tips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E83ED0-EAF1-933C-B611-29D9308948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200" y="1112837"/>
            <a:ext cx="4344988" cy="4525963"/>
          </a:xfrm>
        </p:spPr>
        <p:txBody>
          <a:bodyPr/>
          <a:lstStyle/>
          <a:p>
            <a:r>
              <a:rPr lang="en-US" sz="1600" dirty="0"/>
              <a:t>Use </a:t>
            </a:r>
            <a:r>
              <a:rPr lang="en-US" sz="1600" b="1" dirty="0"/>
              <a:t>number key shortcuts </a:t>
            </a:r>
            <a:r>
              <a:rPr lang="en-US" sz="1600" u="sng" dirty="0"/>
              <a:t>or</a:t>
            </a:r>
            <a:r>
              <a:rPr lang="en-US" sz="1600" dirty="0"/>
              <a:t> </a:t>
            </a:r>
            <a:r>
              <a:rPr lang="en-US" sz="1600" b="1" dirty="0"/>
              <a:t>arrow keys </a:t>
            </a:r>
            <a:r>
              <a:rPr lang="en-US" sz="1600" dirty="0"/>
              <a:t>and </a:t>
            </a:r>
            <a:r>
              <a:rPr lang="en-US" sz="1600" b="1" dirty="0"/>
              <a:t>[enter] </a:t>
            </a:r>
            <a:r>
              <a:rPr lang="en-US" sz="1600" dirty="0"/>
              <a:t>to select from menus</a:t>
            </a:r>
          </a:p>
          <a:p>
            <a:r>
              <a:rPr lang="en-US" sz="1600" dirty="0"/>
              <a:t>Use </a:t>
            </a:r>
            <a:r>
              <a:rPr lang="en-US" sz="1600" b="1" dirty="0"/>
              <a:t>[esc] </a:t>
            </a:r>
            <a:r>
              <a:rPr lang="en-US" sz="1600" dirty="0"/>
              <a:t>to back out of a menu or a dialogue.</a:t>
            </a:r>
          </a:p>
          <a:p>
            <a:r>
              <a:rPr lang="en-US" sz="1600" dirty="0"/>
              <a:t>Use </a:t>
            </a:r>
            <a:r>
              <a:rPr lang="en-US" sz="1600" b="1" dirty="0"/>
              <a:t>[enter]</a:t>
            </a:r>
            <a:r>
              <a:rPr lang="en-US" sz="1600" dirty="0"/>
              <a:t> to complete a dialogue.</a:t>
            </a:r>
          </a:p>
          <a:p>
            <a:r>
              <a:rPr lang="en-US" sz="1600" dirty="0"/>
              <a:t>Use </a:t>
            </a:r>
            <a:r>
              <a:rPr lang="en-US" sz="1600" b="1" dirty="0"/>
              <a:t>[tab] </a:t>
            </a:r>
            <a:r>
              <a:rPr lang="en-US" sz="1600" dirty="0"/>
              <a:t>to move to the next input when entering a function</a:t>
            </a:r>
          </a:p>
          <a:p>
            <a:r>
              <a:rPr lang="en-US" sz="1600" dirty="0"/>
              <a:t>Use </a:t>
            </a:r>
            <a:r>
              <a:rPr lang="en-US" sz="1600" b="1" dirty="0"/>
              <a:t>arrow keys </a:t>
            </a:r>
            <a:r>
              <a:rPr lang="en-US" sz="1600" dirty="0"/>
              <a:t>to move the cursor around the screen</a:t>
            </a:r>
          </a:p>
          <a:p>
            <a:r>
              <a:rPr lang="en-US" sz="1600" dirty="0"/>
              <a:t>Use </a:t>
            </a:r>
            <a:r>
              <a:rPr lang="en-US" sz="1600" b="1" dirty="0"/>
              <a:t>[del]</a:t>
            </a:r>
            <a:r>
              <a:rPr lang="en-US" sz="1600" dirty="0"/>
              <a:t> as a destructive backspace</a:t>
            </a:r>
          </a:p>
          <a:p>
            <a:r>
              <a:rPr lang="en-US" sz="1600" dirty="0"/>
              <a:t>Use </a:t>
            </a:r>
            <a:r>
              <a:rPr lang="en-US" sz="1600" b="1" dirty="0"/>
              <a:t>[ctrl] [enter] </a:t>
            </a:r>
            <a:r>
              <a:rPr lang="en-US" sz="1600" dirty="0"/>
              <a:t>to complete a statement and move to the next line</a:t>
            </a:r>
          </a:p>
          <a:p>
            <a:r>
              <a:rPr lang="en-US" sz="1600" dirty="0"/>
              <a:t>Use </a:t>
            </a:r>
            <a:r>
              <a:rPr lang="en-US" sz="1600" b="1" dirty="0"/>
              <a:t>[ctrl] [Z] </a:t>
            </a:r>
            <a:r>
              <a:rPr lang="en-US" sz="1600" dirty="0"/>
              <a:t>to undo an action</a:t>
            </a:r>
          </a:p>
          <a:p>
            <a:r>
              <a:rPr lang="en-US" sz="1600" dirty="0"/>
              <a:t>Use </a:t>
            </a:r>
            <a:r>
              <a:rPr lang="en-US" sz="1600" b="1" dirty="0"/>
              <a:t>[ctrl] [S] </a:t>
            </a:r>
            <a:r>
              <a:rPr lang="en-US" sz="1600" dirty="0"/>
              <a:t>to save your file</a:t>
            </a:r>
          </a:p>
          <a:p>
            <a:r>
              <a:rPr lang="en-US" sz="1600" dirty="0"/>
              <a:t>Use </a:t>
            </a:r>
            <a:r>
              <a:rPr lang="en-US" sz="1600" b="1" dirty="0"/>
              <a:t>[ctrl] [left arrow]</a:t>
            </a:r>
            <a:r>
              <a:rPr lang="en-US" sz="1600" dirty="0"/>
              <a:t> and </a:t>
            </a:r>
            <a:r>
              <a:rPr lang="en-US" sz="1600" b="1" dirty="0"/>
              <a:t>[ctrl] [right arrow]</a:t>
            </a:r>
            <a:r>
              <a:rPr lang="en-US" sz="1600" dirty="0"/>
              <a:t> to move from page to page</a:t>
            </a:r>
          </a:p>
          <a:p>
            <a:r>
              <a:rPr lang="en-US" sz="1600" dirty="0"/>
              <a:t>Use </a:t>
            </a:r>
            <a:r>
              <a:rPr lang="en-US" sz="1600" b="1" dirty="0"/>
              <a:t>[menu]</a:t>
            </a:r>
            <a:r>
              <a:rPr lang="en-US" sz="1600" dirty="0"/>
              <a:t> to see options for the current application.</a:t>
            </a:r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8D1444-4522-7E27-FE77-51EC72706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396350"/>
            <a:ext cx="2667000" cy="5753004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2007F2-87E7-BF07-E03D-B3368A9724F3}"/>
              </a:ext>
            </a:extLst>
          </p:cNvPr>
          <p:cNvSpPr/>
          <p:nvPr/>
        </p:nvSpPr>
        <p:spPr>
          <a:xfrm>
            <a:off x="6019800" y="2590800"/>
            <a:ext cx="457200" cy="2286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B7CCCF5-6EAF-27D2-376C-BFC4D56C3028}"/>
              </a:ext>
            </a:extLst>
          </p:cNvPr>
          <p:cNvSpPr/>
          <p:nvPr/>
        </p:nvSpPr>
        <p:spPr>
          <a:xfrm>
            <a:off x="6019800" y="3158552"/>
            <a:ext cx="457200" cy="2286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CC96042C-13F4-3ED2-C595-EAA2498A3C5F}"/>
              </a:ext>
            </a:extLst>
          </p:cNvPr>
          <p:cNvSpPr/>
          <p:nvPr/>
        </p:nvSpPr>
        <p:spPr>
          <a:xfrm>
            <a:off x="6019800" y="3566319"/>
            <a:ext cx="457200" cy="2286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CFBC73B6-8EC8-3715-211F-0249FFA26DEC}"/>
              </a:ext>
            </a:extLst>
          </p:cNvPr>
          <p:cNvSpPr/>
          <p:nvPr/>
        </p:nvSpPr>
        <p:spPr>
          <a:xfrm>
            <a:off x="7905679" y="3182193"/>
            <a:ext cx="457200" cy="2286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12D8846-2827-0999-7845-0670E917388B}"/>
              </a:ext>
            </a:extLst>
          </p:cNvPr>
          <p:cNvSpPr/>
          <p:nvPr/>
        </p:nvSpPr>
        <p:spPr>
          <a:xfrm>
            <a:off x="7905679" y="4724400"/>
            <a:ext cx="457200" cy="2286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833E808D-EEBF-5619-7988-3F3064BE86CF}"/>
              </a:ext>
            </a:extLst>
          </p:cNvPr>
          <p:cNvSpPr/>
          <p:nvPr/>
        </p:nvSpPr>
        <p:spPr>
          <a:xfrm>
            <a:off x="7923212" y="3572388"/>
            <a:ext cx="457200" cy="2286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EC3434D-F89F-354C-5383-81D884A56B29}"/>
              </a:ext>
            </a:extLst>
          </p:cNvPr>
          <p:cNvSpPr/>
          <p:nvPr/>
        </p:nvSpPr>
        <p:spPr>
          <a:xfrm>
            <a:off x="7315200" y="5562601"/>
            <a:ext cx="304800" cy="152399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F056B11-5B69-A9A7-9041-9CF43819BCF6}"/>
              </a:ext>
            </a:extLst>
          </p:cNvPr>
          <p:cNvSpPr/>
          <p:nvPr/>
        </p:nvSpPr>
        <p:spPr>
          <a:xfrm>
            <a:off x="7315200" y="5779777"/>
            <a:ext cx="304800" cy="152399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E7A3C5E-065F-9847-CD65-E94A64652E98}"/>
              </a:ext>
            </a:extLst>
          </p:cNvPr>
          <p:cNvSpPr/>
          <p:nvPr/>
        </p:nvSpPr>
        <p:spPr>
          <a:xfrm>
            <a:off x="7021743" y="2628900"/>
            <a:ext cx="304800" cy="152399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77C6A061-4ACA-C218-9F53-EC9C91EA9698}"/>
              </a:ext>
            </a:extLst>
          </p:cNvPr>
          <p:cNvSpPr/>
          <p:nvPr/>
        </p:nvSpPr>
        <p:spPr>
          <a:xfrm>
            <a:off x="7391400" y="2918619"/>
            <a:ext cx="304800" cy="152399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54BE2311-D004-D476-D334-504F00853B53}"/>
              </a:ext>
            </a:extLst>
          </p:cNvPr>
          <p:cNvSpPr/>
          <p:nvPr/>
        </p:nvSpPr>
        <p:spPr>
          <a:xfrm>
            <a:off x="7038611" y="3207043"/>
            <a:ext cx="304800" cy="152399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9F72A7-4A28-12DA-F191-DD3EEE3CA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685800"/>
            <a:ext cx="2351911" cy="176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105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EE313-DC68-00E0-96D6-D429D729D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Drawing with the TI-Rover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AB379A-F86A-6F95-2739-C4744C4AEF2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1448413"/>
            <a:ext cx="1981200" cy="24802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037AC8-43A6-0A93-02D8-6F23F27C55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1576794"/>
            <a:ext cx="4079687" cy="20046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645869-012D-C882-E041-5B645F8C08D7}"/>
              </a:ext>
            </a:extLst>
          </p:cNvPr>
          <p:cNvSpPr txBox="1"/>
          <p:nvPr/>
        </p:nvSpPr>
        <p:spPr>
          <a:xfrm>
            <a:off x="25269" y="4197122"/>
            <a:ext cx="88139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Use Expo Fine or Extra Fine dry erase markers. </a:t>
            </a:r>
          </a:p>
          <a:p>
            <a:r>
              <a:rPr lang="en-US" dirty="0"/>
              <a:t>The markers drop into a slot on the front of the Rover.</a:t>
            </a:r>
          </a:p>
          <a:p>
            <a:r>
              <a:rPr lang="en-US" dirty="0"/>
              <a:t>Note: The Texas Instruments Workshop Loan Rover cases include markers.</a:t>
            </a:r>
          </a:p>
          <a:p>
            <a:endParaRPr lang="en-US" dirty="0"/>
          </a:p>
          <a:p>
            <a:r>
              <a:rPr lang="en-US" dirty="0"/>
              <a:t>Drawing surface: We recommend butcher paper held in place with painters tape on a hard surface.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522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0220733\Downloads\TIRover_ranger_TI84PCE_sensor.jpg"/>
          <p:cNvPicPr/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39614" y="1395248"/>
            <a:ext cx="5864772" cy="44143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9336" y="78830"/>
            <a:ext cx="8991600" cy="990600"/>
          </a:xfrm>
        </p:spPr>
        <p:txBody>
          <a:bodyPr/>
          <a:lstStyle/>
          <a:p>
            <a:pPr algn="ctr"/>
            <a:r>
              <a:rPr lang="en-US" dirty="0"/>
              <a:t>Meet the TI-Innovator Rover</a:t>
            </a:r>
          </a:p>
        </p:txBody>
      </p:sp>
    </p:spTree>
    <p:extLst>
      <p:ext uri="{BB962C8B-B14F-4D97-AF65-F5344CB8AC3E}">
        <p14:creationId xmlns:p14="http://schemas.microsoft.com/office/powerpoint/2010/main" val="38661295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28600"/>
            <a:ext cx="8915400" cy="990600"/>
          </a:xfrm>
        </p:spPr>
        <p:txBody>
          <a:bodyPr/>
          <a:lstStyle/>
          <a:p>
            <a:r>
              <a:rPr lang="en-US" sz="4000" dirty="0"/>
              <a:t>Creating an Advanced Rover Program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F8B926-7017-E84E-8CE8-537D000B344D}"/>
              </a:ext>
            </a:extLst>
          </p:cNvPr>
          <p:cNvSpPr txBox="1"/>
          <p:nvPr/>
        </p:nvSpPr>
        <p:spPr>
          <a:xfrm>
            <a:off x="-9348" y="3137563"/>
            <a:ext cx="259718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Note: You can also add a new page to </a:t>
            </a:r>
          </a:p>
          <a:p>
            <a:r>
              <a:rPr lang="en-US" sz="1100" dirty="0"/>
              <a:t>the document by pressing</a:t>
            </a:r>
          </a:p>
          <a:p>
            <a:r>
              <a:rPr lang="en-US" sz="1100" b="1" dirty="0">
                <a:solidFill>
                  <a:srgbClr val="0070C0"/>
                </a:solidFill>
              </a:rPr>
              <a:t>[</a:t>
            </a:r>
            <a:r>
              <a:rPr lang="en-US" sz="1100" b="1" dirty="0" err="1">
                <a:solidFill>
                  <a:srgbClr val="0070C0"/>
                </a:solidFill>
              </a:rPr>
              <a:t>ctlr</a:t>
            </a:r>
            <a:r>
              <a:rPr lang="en-US" sz="1100" b="1" dirty="0">
                <a:solidFill>
                  <a:srgbClr val="0070C0"/>
                </a:solidFill>
              </a:rPr>
              <a:t>] </a:t>
            </a:r>
            <a:r>
              <a:rPr lang="en-US" sz="1100" b="1" dirty="0"/>
              <a:t>[doc] </a:t>
            </a:r>
            <a:r>
              <a:rPr lang="en-US" sz="1100" b="1" dirty="0">
                <a:solidFill>
                  <a:srgbClr val="0070C0"/>
                </a:solidFill>
              </a:rPr>
              <a:t>+page</a:t>
            </a:r>
            <a:r>
              <a:rPr lang="en-US" sz="1100" b="1" dirty="0"/>
              <a:t>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682F98F-63D0-8449-AFB2-3ECE5254F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9" y="903189"/>
            <a:ext cx="2302936" cy="172720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A37953F-649B-BA46-A5DA-AB06961DA89A}"/>
              </a:ext>
            </a:extLst>
          </p:cNvPr>
          <p:cNvSpPr txBox="1"/>
          <p:nvPr/>
        </p:nvSpPr>
        <p:spPr>
          <a:xfrm>
            <a:off x="-13044" y="2707048"/>
            <a:ext cx="22974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[menu] </a:t>
            </a:r>
            <a:r>
              <a:rPr lang="en-US" sz="1100" dirty="0"/>
              <a:t>to bring up a menu</a:t>
            </a:r>
          </a:p>
          <a:p>
            <a:r>
              <a:rPr lang="en-US" sz="1100" dirty="0"/>
              <a:t>of applications to add to the page.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D3075B7-EA00-A544-A233-4E62847C5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638" y="853928"/>
            <a:ext cx="2363543" cy="177265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F38707C-69B2-8B42-AC04-74C4836DEE78}"/>
              </a:ext>
            </a:extLst>
          </p:cNvPr>
          <p:cNvSpPr txBox="1"/>
          <p:nvPr/>
        </p:nvSpPr>
        <p:spPr>
          <a:xfrm>
            <a:off x="2691106" y="2650956"/>
            <a:ext cx="242245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down arrow </a:t>
            </a:r>
            <a:r>
              <a:rPr lang="en-US" sz="1100" dirty="0"/>
              <a:t>repeatedly then </a:t>
            </a:r>
          </a:p>
          <a:p>
            <a:r>
              <a:rPr lang="en-US" sz="1100" dirty="0"/>
              <a:t>press </a:t>
            </a:r>
            <a:r>
              <a:rPr lang="en-US" sz="1100" b="1" dirty="0"/>
              <a:t>[enter] </a:t>
            </a:r>
            <a:r>
              <a:rPr lang="en-US" sz="1100" dirty="0"/>
              <a:t>or press</a:t>
            </a:r>
            <a:r>
              <a:rPr lang="en-US" sz="1100" b="1" dirty="0"/>
              <a:t> [A] </a:t>
            </a:r>
          </a:p>
          <a:p>
            <a:r>
              <a:rPr lang="en-US" sz="1100" dirty="0"/>
              <a:t>to select Add Python</a:t>
            </a:r>
            <a:r>
              <a:rPr lang="en-US" sz="1200" dirty="0"/>
              <a:t>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2590147-FC20-1344-AFC8-662167BDC7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68" y="4307819"/>
            <a:ext cx="2302936" cy="172720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9FED33C-1DCF-214F-9A65-5CDE37DB3E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390" y="853928"/>
            <a:ext cx="2302936" cy="172720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8440037-7134-854D-8F27-162A9A5A4175}"/>
              </a:ext>
            </a:extLst>
          </p:cNvPr>
          <p:cNvSpPr txBox="1"/>
          <p:nvPr/>
        </p:nvSpPr>
        <p:spPr>
          <a:xfrm>
            <a:off x="5931497" y="2593046"/>
            <a:ext cx="22910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Select 1: New by pressing </a:t>
            </a:r>
            <a:r>
              <a:rPr lang="en-US" sz="1100" b="1" dirty="0"/>
              <a:t>[enter]</a:t>
            </a:r>
          </a:p>
          <a:p>
            <a:r>
              <a:rPr lang="en-US" sz="1100" dirty="0"/>
              <a:t>or </a:t>
            </a:r>
            <a:r>
              <a:rPr lang="en-US" sz="1100" b="1" dirty="0"/>
              <a:t>[1]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A1A78E-CD81-2447-B0FA-C1BE92676B99}"/>
              </a:ext>
            </a:extLst>
          </p:cNvPr>
          <p:cNvSpPr txBox="1"/>
          <p:nvPr/>
        </p:nvSpPr>
        <p:spPr>
          <a:xfrm>
            <a:off x="81029" y="6043258"/>
            <a:ext cx="18261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Enter your program name.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2A25AB4-7C5F-D047-B2F1-82C18D4DD87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4664" y="3596252"/>
            <a:ext cx="1827414" cy="137056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42FA5AC-C323-4847-BD2E-F0D46A8DA6F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816" y="4470086"/>
            <a:ext cx="1728546" cy="129641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CA96404-4639-9E4B-986F-A92AC8937317}"/>
              </a:ext>
            </a:extLst>
          </p:cNvPr>
          <p:cNvSpPr txBox="1"/>
          <p:nvPr/>
        </p:nvSpPr>
        <p:spPr>
          <a:xfrm>
            <a:off x="2672648" y="4966813"/>
            <a:ext cx="1702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Down arrow </a:t>
            </a:r>
            <a:r>
              <a:rPr lang="en-US" sz="1100" dirty="0"/>
              <a:t>then</a:t>
            </a:r>
          </a:p>
          <a:p>
            <a:r>
              <a:rPr lang="en-US" sz="1100" dirty="0"/>
              <a:t>Press </a:t>
            </a:r>
            <a:r>
              <a:rPr lang="en-US" sz="1100" b="1" dirty="0"/>
              <a:t>Right arrow</a:t>
            </a:r>
          </a:p>
          <a:p>
            <a:r>
              <a:rPr lang="en-US" sz="1100" dirty="0"/>
              <a:t>to bring up a menu</a:t>
            </a:r>
          </a:p>
          <a:p>
            <a:r>
              <a:rPr lang="en-US" sz="1100" dirty="0"/>
              <a:t>of program types.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37787E2-A9A2-344E-9301-18C3801F1F00}"/>
              </a:ext>
            </a:extLst>
          </p:cNvPr>
          <p:cNvSpPr txBox="1"/>
          <p:nvPr/>
        </p:nvSpPr>
        <p:spPr>
          <a:xfrm>
            <a:off x="4072972" y="5800117"/>
            <a:ext cx="24801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down arrow </a:t>
            </a:r>
            <a:r>
              <a:rPr lang="en-US" sz="1100" dirty="0"/>
              <a:t>repeatedly to Rover Coding option </a:t>
            </a:r>
          </a:p>
          <a:p>
            <a:r>
              <a:rPr lang="en-US" sz="1100" dirty="0"/>
              <a:t>then press </a:t>
            </a:r>
            <a:r>
              <a:rPr lang="en-US" sz="1100" b="1" dirty="0"/>
              <a:t>[enter]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ED4991B2-FA15-C44F-AF6B-B3CAFF0959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3139" y="3168713"/>
            <a:ext cx="2363543" cy="1772657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97A2BEBA-ACEB-9A40-B4BA-902C5FFE4990}"/>
              </a:ext>
            </a:extLst>
          </p:cNvPr>
          <p:cNvSpPr txBox="1"/>
          <p:nvPr/>
        </p:nvSpPr>
        <p:spPr>
          <a:xfrm>
            <a:off x="6531542" y="4992213"/>
            <a:ext cx="276485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Your program now includes import statements for Python modules used </a:t>
            </a:r>
          </a:p>
          <a:p>
            <a:r>
              <a:rPr lang="en-US" sz="1100" dirty="0"/>
              <a:t>in a variety of Rover programs. You can select Python functions to add to your</a:t>
            </a:r>
          </a:p>
          <a:p>
            <a:r>
              <a:rPr lang="en-US" sz="1100" dirty="0"/>
              <a:t>program by pressing </a:t>
            </a:r>
            <a:r>
              <a:rPr lang="en-US" sz="1100" b="1" dirty="0"/>
              <a:t>[menu]</a:t>
            </a:r>
            <a:r>
              <a:rPr lang="en-US" sz="1100" dirty="0"/>
              <a:t>.</a:t>
            </a:r>
          </a:p>
          <a:p>
            <a:r>
              <a:rPr lang="en-US" sz="1100" dirty="0"/>
              <a:t>Press </a:t>
            </a:r>
            <a:r>
              <a:rPr lang="en-US" sz="1100" b="1" dirty="0"/>
              <a:t>[ctrl] [R] </a:t>
            </a:r>
            <a:r>
              <a:rPr lang="en-US" sz="1100" dirty="0"/>
              <a:t>to run the program</a:t>
            </a:r>
          </a:p>
          <a:p>
            <a:r>
              <a:rPr lang="en-US" sz="1100" dirty="0"/>
              <a:t>from a Python shell on the next page.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B3D986-7530-DE47-9A2F-631F8F9C017B}"/>
              </a:ext>
            </a:extLst>
          </p:cNvPr>
          <p:cNvSpPr txBox="1"/>
          <p:nvPr/>
        </p:nvSpPr>
        <p:spPr>
          <a:xfrm>
            <a:off x="99959" y="587861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6825404-35E0-344E-8395-172E9968CD36}"/>
              </a:ext>
            </a:extLst>
          </p:cNvPr>
          <p:cNvSpPr txBox="1"/>
          <p:nvPr/>
        </p:nvSpPr>
        <p:spPr>
          <a:xfrm>
            <a:off x="2746638" y="530965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47E78D9-EBCE-A040-B0C2-F246A049F3EF}"/>
              </a:ext>
            </a:extLst>
          </p:cNvPr>
          <p:cNvSpPr txBox="1"/>
          <p:nvPr/>
        </p:nvSpPr>
        <p:spPr>
          <a:xfrm>
            <a:off x="5992925" y="527899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083B381-774B-1048-83EB-8A310DB91E84}"/>
              </a:ext>
            </a:extLst>
          </p:cNvPr>
          <p:cNvSpPr txBox="1"/>
          <p:nvPr/>
        </p:nvSpPr>
        <p:spPr>
          <a:xfrm>
            <a:off x="121732" y="3967900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B257FAB-F211-3941-AD15-5616377C49CB}"/>
              </a:ext>
            </a:extLst>
          </p:cNvPr>
          <p:cNvSpPr txBox="1"/>
          <p:nvPr/>
        </p:nvSpPr>
        <p:spPr>
          <a:xfrm>
            <a:off x="2700228" y="3599227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D14AD95-5B26-C242-A4AB-925D4388CFAE}"/>
              </a:ext>
            </a:extLst>
          </p:cNvPr>
          <p:cNvSpPr txBox="1"/>
          <p:nvPr/>
        </p:nvSpPr>
        <p:spPr>
          <a:xfrm>
            <a:off x="6020486" y="4106399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91E534D-134A-C945-840D-4437A51BA69C}"/>
              </a:ext>
            </a:extLst>
          </p:cNvPr>
          <p:cNvSpPr txBox="1"/>
          <p:nvPr/>
        </p:nvSpPr>
        <p:spPr>
          <a:xfrm>
            <a:off x="8600719" y="2860564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616247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0F60FFE-0518-814B-908F-DF5D6B34D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347428"/>
            <a:ext cx="4042008" cy="30315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/>
              <a:t>MAKE IT MOVE!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1"/>
            <a:ext cx="4343400" cy="2362199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Task: Discover how far Rover drives per unit.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Use differing values (1-20) to determine what 1 Rover unit is.</a:t>
            </a:r>
          </a:p>
          <a:p>
            <a:pPr marL="0" indent="0">
              <a:buNone/>
            </a:pP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288985" y="1371600"/>
            <a:ext cx="2271776" cy="461665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New Program: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4A2A04-820C-8549-AB0D-46048D4897A9}"/>
              </a:ext>
            </a:extLst>
          </p:cNvPr>
          <p:cNvSpPr txBox="1"/>
          <p:nvPr/>
        </p:nvSpPr>
        <p:spPr>
          <a:xfrm>
            <a:off x="76200" y="5499099"/>
            <a:ext cx="489261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[menu] </a:t>
            </a:r>
            <a:r>
              <a:rPr lang="en-US" sz="1100" dirty="0"/>
              <a:t>key to see Python Program Editor options.</a:t>
            </a:r>
          </a:p>
          <a:p>
            <a:endParaRPr lang="en-US" sz="1100" dirty="0"/>
          </a:p>
          <a:p>
            <a:r>
              <a:rPr lang="en-US" sz="1100" dirty="0"/>
              <a:t>Press </a:t>
            </a:r>
            <a:r>
              <a:rPr lang="en-US" sz="1100" b="1" dirty="0"/>
              <a:t>[ctrl] [R] </a:t>
            </a:r>
            <a:r>
              <a:rPr lang="en-US" sz="1100" dirty="0"/>
              <a:t>to run the program from a Python shell on the next page.</a:t>
            </a:r>
          </a:p>
          <a:p>
            <a:endParaRPr lang="en-US" sz="1100" dirty="0"/>
          </a:p>
          <a:p>
            <a:r>
              <a:rPr lang="en-US" sz="1100" dirty="0"/>
              <a:t>Use </a:t>
            </a:r>
            <a:r>
              <a:rPr lang="en-US" sz="1100" b="1" dirty="0"/>
              <a:t>[ctrl] left </a:t>
            </a:r>
            <a:r>
              <a:rPr lang="en-US" sz="1100" dirty="0"/>
              <a:t>to move from the shell page back to the Python editor page.</a:t>
            </a:r>
            <a:endParaRPr lang="en-US" sz="1100" b="1" dirty="0"/>
          </a:p>
        </p:txBody>
      </p:sp>
      <p:pic>
        <p:nvPicPr>
          <p:cNvPr id="7" name="Picture 6" descr="Graphical user interface, text, application, table&#10;&#10;Description automatically generated">
            <a:extLst>
              <a:ext uri="{FF2B5EF4-FFF2-40B4-BE49-F238E27FC236}">
                <a16:creationId xmlns:a16="http://schemas.microsoft.com/office/drawing/2014/main" id="{B8DDC26C-3645-F946-9846-331EA49D24B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900" y="4400550"/>
            <a:ext cx="1955800" cy="1466850"/>
          </a:xfrm>
          <a:prstGeom prst="rect">
            <a:avLst/>
          </a:prstGeom>
        </p:spPr>
      </p:pic>
      <p:pic>
        <p:nvPicPr>
          <p:cNvPr id="10" name="Picture 9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E5DCF107-3A0A-8D4F-9C07-C7E3B7E926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2323" y="4400550"/>
            <a:ext cx="1955800" cy="14668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E79F6B-C163-154E-BF89-1A75EEE446E0}"/>
              </a:ext>
            </a:extLst>
          </p:cNvPr>
          <p:cNvSpPr txBox="1"/>
          <p:nvPr/>
        </p:nvSpPr>
        <p:spPr>
          <a:xfrm>
            <a:off x="4749800" y="3787102"/>
            <a:ext cx="4394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Find import </a:t>
            </a:r>
            <a:r>
              <a:rPr lang="en-US" sz="1100" dirty="0" err="1"/>
              <a:t>ti_rover</a:t>
            </a:r>
            <a:r>
              <a:rPr lang="en-US" sz="1100" dirty="0"/>
              <a:t> on the TI Rover menu.</a:t>
            </a:r>
          </a:p>
          <a:p>
            <a:endParaRPr lang="en-US" sz="1100" dirty="0"/>
          </a:p>
          <a:p>
            <a:r>
              <a:rPr lang="en-US" sz="1100" dirty="0"/>
              <a:t>Find forward() and other drive functions on the Rover 2:Drive menu.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0846685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45F983-7929-1348-A52C-FC3889B1A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347428"/>
            <a:ext cx="4133997" cy="3100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/>
              <a:t>Set the color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9412" y="1243145"/>
            <a:ext cx="4343400" cy="2828836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Task: Set the color output of the RGB LED.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Each color takes a value (0-255). 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chemeClr val="bg1"/>
                </a:solidFill>
              </a:rPr>
              <a:t>Challenge Task</a:t>
            </a:r>
            <a:r>
              <a:rPr lang="en-US" sz="2000" dirty="0">
                <a:solidFill>
                  <a:schemeClr val="bg1"/>
                </a:solidFill>
              </a:rPr>
              <a:t>: Try to make </a:t>
            </a:r>
            <a:r>
              <a:rPr lang="en-US" sz="2000" dirty="0">
                <a:solidFill>
                  <a:srgbClr val="FFFF00"/>
                </a:solidFill>
              </a:rPr>
              <a:t>Yellow</a:t>
            </a:r>
          </a:p>
          <a:p>
            <a:pPr marL="0" indent="0">
              <a:buNone/>
            </a:pP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288985" y="1371600"/>
            <a:ext cx="2271776" cy="461665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New Program: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85FA1E-42CC-0E4B-AB74-0A5E58E49937}"/>
              </a:ext>
            </a:extLst>
          </p:cNvPr>
          <p:cNvSpPr txBox="1"/>
          <p:nvPr/>
        </p:nvSpPr>
        <p:spPr>
          <a:xfrm>
            <a:off x="4759412" y="4255039"/>
            <a:ext cx="37808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Find the </a:t>
            </a:r>
            <a:r>
              <a:rPr lang="en-US" sz="1100" dirty="0" err="1"/>
              <a:t>color_rgb</a:t>
            </a:r>
            <a:r>
              <a:rPr lang="en-US" sz="1100" dirty="0"/>
              <a:t>( ) function on the Rover Outputs menu.</a:t>
            </a:r>
          </a:p>
          <a:p>
            <a:endParaRPr lang="en-US" sz="1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A7CB8-F409-CC47-91C6-B07280A873A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9412" y="4685926"/>
            <a:ext cx="2032000" cy="1524000"/>
          </a:xfrm>
          <a:prstGeom prst="rect">
            <a:avLst/>
          </a:prstGeom>
        </p:spPr>
      </p:pic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CE66445-D873-654C-BA69-EC52DE3CB87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626" y="4687381"/>
            <a:ext cx="2032000" cy="1524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8BD7C24-3A35-594A-8F36-04BDA1ADDE5E}"/>
              </a:ext>
            </a:extLst>
          </p:cNvPr>
          <p:cNvSpPr txBox="1"/>
          <p:nvPr/>
        </p:nvSpPr>
        <p:spPr>
          <a:xfrm>
            <a:off x="76200" y="5499099"/>
            <a:ext cx="489261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Press </a:t>
            </a:r>
            <a:r>
              <a:rPr lang="en-US" sz="1100" b="1" dirty="0"/>
              <a:t>[menu] </a:t>
            </a:r>
            <a:r>
              <a:rPr lang="en-US" sz="1100" dirty="0"/>
              <a:t>key to see Python Program Editor options.</a:t>
            </a:r>
          </a:p>
          <a:p>
            <a:endParaRPr lang="en-US" sz="1100" dirty="0"/>
          </a:p>
          <a:p>
            <a:r>
              <a:rPr lang="en-US" sz="1100" dirty="0"/>
              <a:t>Press </a:t>
            </a:r>
            <a:r>
              <a:rPr lang="en-US" sz="1100" b="1" dirty="0"/>
              <a:t>[ctrl] [R] </a:t>
            </a:r>
            <a:r>
              <a:rPr lang="en-US" sz="1100" dirty="0"/>
              <a:t>to run the program from a Python shell on the next page.</a:t>
            </a:r>
          </a:p>
          <a:p>
            <a:endParaRPr lang="en-US" sz="1100" dirty="0"/>
          </a:p>
          <a:p>
            <a:r>
              <a:rPr lang="en-US" sz="1100" dirty="0"/>
              <a:t>Use </a:t>
            </a:r>
            <a:r>
              <a:rPr lang="en-US" sz="1100" b="1" dirty="0"/>
              <a:t>[ctrl] left </a:t>
            </a:r>
            <a:r>
              <a:rPr lang="en-US" sz="1100" dirty="0"/>
              <a:t>to move from the shell page back to the Python editor page.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815220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DA6ED1F-6C08-0346-9A6F-CBDE0DB347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09800"/>
            <a:ext cx="4042008" cy="30315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/>
              <a:t>Explore angles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1"/>
            <a:ext cx="4343400" cy="2362199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Task: Drive a square.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chemeClr val="bg1"/>
                </a:solidFill>
              </a:rPr>
              <a:t>Challenge Task: </a:t>
            </a:r>
            <a:r>
              <a:rPr lang="en-US" sz="2000" dirty="0">
                <a:solidFill>
                  <a:schemeClr val="bg1"/>
                </a:solidFill>
              </a:rPr>
              <a:t>Try to drive an equilateral triangle. </a:t>
            </a:r>
          </a:p>
          <a:p>
            <a:pPr marL="0" indent="0">
              <a:buNone/>
            </a:pP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288985" y="1371600"/>
            <a:ext cx="2271776" cy="461665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New Program: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926ABE-801F-5241-9FF5-B6485973E09A}"/>
              </a:ext>
            </a:extLst>
          </p:cNvPr>
          <p:cNvSpPr txBox="1"/>
          <p:nvPr/>
        </p:nvSpPr>
        <p:spPr>
          <a:xfrm>
            <a:off x="25400" y="5241306"/>
            <a:ext cx="64389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program above is a framework for driving a square. Enter values for distance and turn angle.</a:t>
            </a:r>
          </a:p>
          <a:p>
            <a:endParaRPr lang="en-US" sz="1100" dirty="0"/>
          </a:p>
          <a:p>
            <a:r>
              <a:rPr lang="en-US" sz="1100" dirty="0"/>
              <a:t>Press </a:t>
            </a:r>
            <a:r>
              <a:rPr lang="en-US" sz="1100" b="1" dirty="0"/>
              <a:t>[menu] </a:t>
            </a:r>
            <a:r>
              <a:rPr lang="en-US" sz="1100" dirty="0"/>
              <a:t>key to see Python Program Editor options.</a:t>
            </a:r>
          </a:p>
          <a:p>
            <a:endParaRPr lang="en-US" sz="1100" dirty="0"/>
          </a:p>
          <a:p>
            <a:r>
              <a:rPr lang="en-US" sz="1100" dirty="0"/>
              <a:t>Press </a:t>
            </a:r>
            <a:r>
              <a:rPr lang="en-US" sz="1100" b="1" dirty="0"/>
              <a:t>[ctrl] [R] </a:t>
            </a:r>
            <a:r>
              <a:rPr lang="en-US" sz="1100" dirty="0"/>
              <a:t>to run the program from a Python shell on the next page.</a:t>
            </a:r>
          </a:p>
          <a:p>
            <a:endParaRPr lang="en-US" sz="1100" dirty="0"/>
          </a:p>
          <a:p>
            <a:r>
              <a:rPr lang="en-US" sz="1100" dirty="0"/>
              <a:t>Use </a:t>
            </a:r>
            <a:r>
              <a:rPr lang="en-US" sz="1100" b="1" dirty="0"/>
              <a:t>[ctrl] left </a:t>
            </a:r>
            <a:r>
              <a:rPr lang="en-US" sz="1100" dirty="0"/>
              <a:t>to move from the shell page back to the Python editor page.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9556948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212C2-619B-4EE3-88D7-523FC1987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Math Reminders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E8989-C426-4301-89A7-1C7EEAE115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r>
              <a:rPr lang="en-US" dirty="0"/>
              <a:t>Complementary Angles:</a:t>
            </a:r>
          </a:p>
          <a:p>
            <a:pPr lvl="1"/>
            <a:r>
              <a:rPr lang="en-US" dirty="0"/>
              <a:t>Sum to 90 degrees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92C7A1-24C2-484C-8956-2DBA79229A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14800" cy="4525963"/>
          </a:xfrm>
        </p:spPr>
        <p:txBody>
          <a:bodyPr/>
          <a:lstStyle/>
          <a:p>
            <a:r>
              <a:rPr lang="en-US" dirty="0"/>
              <a:t>Supplementary Angles:</a:t>
            </a:r>
          </a:p>
          <a:p>
            <a:pPr lvl="1"/>
            <a:r>
              <a:rPr lang="en-US" dirty="0"/>
              <a:t>Sum to 180 degrees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9E0C80-FF78-4B8F-A0E5-8F616CE7A37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2256" y="3048000"/>
            <a:ext cx="3654516" cy="2743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958E8B-12A7-490A-BAE6-75BB5158280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048000"/>
            <a:ext cx="3654517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688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212C2-619B-4EE3-88D7-523FC1987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Math Reminders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E8989-C426-4301-89A7-1C7EEAE115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r>
              <a:rPr lang="en-US" dirty="0"/>
              <a:t>Exterior angles: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92C7A1-24C2-484C-8956-2DBA79229A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14800" cy="4525963"/>
          </a:xfrm>
        </p:spPr>
        <p:txBody>
          <a:bodyPr/>
          <a:lstStyle/>
          <a:p>
            <a:pPr algn="just"/>
            <a:r>
              <a:rPr lang="en-US" dirty="0"/>
              <a:t>Interior Angles: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481348-2526-4405-A116-CC1AE53ECC5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2" y="2819400"/>
            <a:ext cx="3654516" cy="2743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008A68-465C-4978-B68B-575E7F563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612" y="2819400"/>
            <a:ext cx="36479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887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/>
              <a:t>Logic Challenge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1"/>
            <a:ext cx="4343400" cy="2819399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Task: Drive the figure shown without crossing any lines  or going back over a line and without picking up the pen.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When you are ready put the pen in and trace your path</a:t>
            </a: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5D02DD-6E78-40B7-AB5F-D11831FE9C41}"/>
              </a:ext>
            </a:extLst>
          </p:cNvPr>
          <p:cNvSpPr/>
          <p:nvPr/>
        </p:nvSpPr>
        <p:spPr>
          <a:xfrm>
            <a:off x="990600" y="3473669"/>
            <a:ext cx="2438400" cy="2438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9B251078-674C-4EF0-8DF0-4B78005196AA}"/>
              </a:ext>
            </a:extLst>
          </p:cNvPr>
          <p:cNvSpPr/>
          <p:nvPr/>
        </p:nvSpPr>
        <p:spPr>
          <a:xfrm>
            <a:off x="990600" y="1371600"/>
            <a:ext cx="2438400" cy="2102069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0656A98E-A9A6-4F9E-8D3B-92B209441990-L0-001">
            <a:extLst>
              <a:ext uri="{FF2B5EF4-FFF2-40B4-BE49-F238E27FC236}">
                <a16:creationId xmlns:a16="http://schemas.microsoft.com/office/drawing/2014/main" id="{7AB99FB3-6F00-4826-B1C2-2FDDE962F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4274" y="4267200"/>
            <a:ext cx="2680925" cy="2016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935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D36D2-AEB1-16E2-9BB2-E61735D23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95180"/>
            <a:ext cx="8229600" cy="1143000"/>
          </a:xfrm>
        </p:spPr>
        <p:txBody>
          <a:bodyPr/>
          <a:lstStyle/>
          <a:p>
            <a:r>
              <a:rPr lang="en-US" sz="3600" dirty="0"/>
              <a:t>Where can you go next with TI-Rover?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B907515-139C-DD8C-8BD8-BF4E8B41913B}"/>
              </a:ext>
            </a:extLst>
          </p:cNvPr>
          <p:cNvGrpSpPr/>
          <p:nvPr/>
        </p:nvGrpSpPr>
        <p:grpSpPr>
          <a:xfrm>
            <a:off x="150058" y="769822"/>
            <a:ext cx="2555459" cy="2652922"/>
            <a:chOff x="139576" y="1598096"/>
            <a:chExt cx="2723823" cy="295076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737781-9E3E-57D4-02E1-0BF08A08F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3" y="1598096"/>
              <a:ext cx="1902698" cy="253094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87C0B66-A568-B8D5-CE5D-AD658B1DC9B2}"/>
                </a:ext>
              </a:extLst>
            </p:cNvPr>
            <p:cNvSpPr txBox="1"/>
            <p:nvPr/>
          </p:nvSpPr>
          <p:spPr>
            <a:xfrm>
              <a:off x="139576" y="4179527"/>
              <a:ext cx="2723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Drive an obstacle course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0FFD488-81E2-D39C-329F-D8B27601176D}"/>
              </a:ext>
            </a:extLst>
          </p:cNvPr>
          <p:cNvGrpSpPr/>
          <p:nvPr/>
        </p:nvGrpSpPr>
        <p:grpSpPr>
          <a:xfrm>
            <a:off x="3151966" y="786731"/>
            <a:ext cx="1593639" cy="2636013"/>
            <a:chOff x="3200075" y="1585397"/>
            <a:chExt cx="1748253" cy="293373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ECE6C15-13FD-5451-F1AC-8EB122B07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0075" y="1585397"/>
              <a:ext cx="1748253" cy="248914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5F445C-4C88-4B6D-BA75-4047E6E41ECF}"/>
                </a:ext>
              </a:extLst>
            </p:cNvPr>
            <p:cNvSpPr txBox="1"/>
            <p:nvPr/>
          </p:nvSpPr>
          <p:spPr>
            <a:xfrm>
              <a:off x="3200075" y="4149795"/>
              <a:ext cx="16594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Drive a design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E6CD35A-BB5D-47D5-3D20-909C3B529EDA}"/>
              </a:ext>
            </a:extLst>
          </p:cNvPr>
          <p:cNvGrpSpPr/>
          <p:nvPr/>
        </p:nvGrpSpPr>
        <p:grpSpPr>
          <a:xfrm>
            <a:off x="5394969" y="790497"/>
            <a:ext cx="2834632" cy="2632247"/>
            <a:chOff x="5424869" y="1568071"/>
            <a:chExt cx="2844531" cy="258589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2E93F7F-7B40-1994-457B-3DEA0C0DE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4869" y="1568071"/>
              <a:ext cx="2844531" cy="221656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5572C5F-257D-6081-9E40-60FE58B6C949}"/>
                </a:ext>
              </a:extLst>
            </p:cNvPr>
            <p:cNvSpPr txBox="1"/>
            <p:nvPr/>
          </p:nvSpPr>
          <p:spPr>
            <a:xfrm>
              <a:off x="6075128" y="3784638"/>
              <a:ext cx="15440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Draw artwork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F2817F-7615-535D-DF7E-35E57D6BA1E7}"/>
              </a:ext>
            </a:extLst>
          </p:cNvPr>
          <p:cNvGrpSpPr/>
          <p:nvPr/>
        </p:nvGrpSpPr>
        <p:grpSpPr>
          <a:xfrm>
            <a:off x="243983" y="3817758"/>
            <a:ext cx="1851789" cy="2558711"/>
            <a:chOff x="243983" y="3817758"/>
            <a:chExt cx="1851789" cy="255871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96307FD-6D92-3032-76CA-F9F69EE7A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" y="3817758"/>
              <a:ext cx="1425356" cy="2189379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531FD84-D63B-2E37-A5DE-D8F82F289B0B}"/>
                </a:ext>
              </a:extLst>
            </p:cNvPr>
            <p:cNvSpPr txBox="1"/>
            <p:nvPr/>
          </p:nvSpPr>
          <p:spPr>
            <a:xfrm>
              <a:off x="243983" y="6007137"/>
              <a:ext cx="18517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Park your Rover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260A06F-425C-2829-7418-816FCCFC8DD5}"/>
              </a:ext>
            </a:extLst>
          </p:cNvPr>
          <p:cNvGrpSpPr/>
          <p:nvPr/>
        </p:nvGrpSpPr>
        <p:grpSpPr>
          <a:xfrm>
            <a:off x="2239142" y="3555823"/>
            <a:ext cx="1928733" cy="2959145"/>
            <a:chOff x="2239142" y="3555823"/>
            <a:chExt cx="1928733" cy="295914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8E0CC84-5F96-2814-F560-2A2852321F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77615" y="3555823"/>
              <a:ext cx="1851789" cy="2318235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5806126-A054-C187-B6BE-A6BA7059A757}"/>
                </a:ext>
              </a:extLst>
            </p:cNvPr>
            <p:cNvSpPr txBox="1"/>
            <p:nvPr/>
          </p:nvSpPr>
          <p:spPr>
            <a:xfrm>
              <a:off x="2239142" y="5868637"/>
              <a:ext cx="19287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Use a For loop</a:t>
              </a:r>
            </a:p>
            <a:p>
              <a:r>
                <a:rPr lang="en-US" dirty="0"/>
                <a:t>to draw polygons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AC7A550-3EC3-1D1F-453E-0E8722A7C60A}"/>
              </a:ext>
            </a:extLst>
          </p:cNvPr>
          <p:cNvGrpSpPr/>
          <p:nvPr/>
        </p:nvGrpSpPr>
        <p:grpSpPr>
          <a:xfrm>
            <a:off x="4206348" y="3561243"/>
            <a:ext cx="1873270" cy="2641401"/>
            <a:chOff x="6704115" y="3550401"/>
            <a:chExt cx="1873270" cy="264140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2FCC20C-13C0-7494-9CA2-620DACEA7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66385" y="3550401"/>
              <a:ext cx="1527250" cy="2318236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1049E15-FC83-6E2A-EF5A-9B432AAC6072}"/>
                </a:ext>
              </a:extLst>
            </p:cNvPr>
            <p:cNvSpPr txBox="1"/>
            <p:nvPr/>
          </p:nvSpPr>
          <p:spPr>
            <a:xfrm>
              <a:off x="6704115" y="5822470"/>
              <a:ext cx="18732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Write your name</a:t>
              </a: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7EDEAA45-ADF2-9121-0D7D-EE79B89B3F74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3789" y="3503378"/>
            <a:ext cx="1797286" cy="225629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816AAC1-3E0A-7106-FAED-5D5C373D54E1}"/>
              </a:ext>
            </a:extLst>
          </p:cNvPr>
          <p:cNvSpPr txBox="1"/>
          <p:nvPr/>
        </p:nvSpPr>
        <p:spPr>
          <a:xfrm>
            <a:off x="6165797" y="573271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Navigate a map</a:t>
            </a:r>
          </a:p>
        </p:txBody>
      </p:sp>
    </p:spTree>
    <p:extLst>
      <p:ext uri="{BB962C8B-B14F-4D97-AF65-F5344CB8AC3E}">
        <p14:creationId xmlns:p14="http://schemas.microsoft.com/office/powerpoint/2010/main" val="25896309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212C2-619B-4EE3-88D7-523FC1987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Math Reminders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E8989-C426-4301-89A7-1C7EEAE115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14600" y="1417638"/>
            <a:ext cx="4114800" cy="4525963"/>
          </a:xfrm>
        </p:spPr>
        <p:txBody>
          <a:bodyPr/>
          <a:lstStyle/>
          <a:p>
            <a:r>
              <a:rPr lang="en-US" dirty="0"/>
              <a:t>Pythagorean Theorem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FA793A-0F7C-48CC-B36C-B7292F151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133600"/>
            <a:ext cx="4600575" cy="345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042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/>
              <a:t>Logic Challenge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1"/>
            <a:ext cx="4343400" cy="2819399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Task: Drive the figure shown without crossing any lines or going back over a line and without picking up the pen.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When you are ready put the pen in and trace your path</a:t>
            </a: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2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6CF844F-9EC6-4160-B0A3-106C79D01AFD}"/>
              </a:ext>
            </a:extLst>
          </p:cNvPr>
          <p:cNvGrpSpPr/>
          <p:nvPr/>
        </p:nvGrpSpPr>
        <p:grpSpPr>
          <a:xfrm>
            <a:off x="990600" y="1447800"/>
            <a:ext cx="2438400" cy="4540469"/>
            <a:chOff x="1265495" y="2272125"/>
            <a:chExt cx="2133600" cy="397291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15D02DD-6E78-40B7-AB5F-D11831FE9C41}"/>
                </a:ext>
              </a:extLst>
            </p:cNvPr>
            <p:cNvSpPr/>
            <p:nvPr/>
          </p:nvSpPr>
          <p:spPr>
            <a:xfrm>
              <a:off x="1265495" y="4111435"/>
              <a:ext cx="2133600" cy="21336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9B251078-674C-4EF0-8DF0-4B78005196AA}"/>
                </a:ext>
              </a:extLst>
            </p:cNvPr>
            <p:cNvSpPr/>
            <p:nvPr/>
          </p:nvSpPr>
          <p:spPr>
            <a:xfrm>
              <a:off x="1265495" y="2272125"/>
              <a:ext cx="2133600" cy="1839310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1B43641-A360-4828-9DA3-E5B3A44260BE}"/>
              </a:ext>
            </a:extLst>
          </p:cNvPr>
          <p:cNvCxnSpPr>
            <a:cxnSpLocks/>
            <a:endCxn id="9" idx="4"/>
          </p:cNvCxnSpPr>
          <p:nvPr/>
        </p:nvCxnSpPr>
        <p:spPr>
          <a:xfrm flipV="1">
            <a:off x="990600" y="3549869"/>
            <a:ext cx="2438400" cy="2438400"/>
          </a:xfrm>
          <a:prstGeom prst="line">
            <a:avLst/>
          </a:prstGeom>
          <a:ln w="28575">
            <a:solidFill>
              <a:srgbClr val="991A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F21AF74-08FA-45CF-AA70-CB9AF3F494B9}"/>
              </a:ext>
            </a:extLst>
          </p:cNvPr>
          <p:cNvCxnSpPr>
            <a:cxnSpLocks/>
            <a:endCxn id="9" idx="2"/>
          </p:cNvCxnSpPr>
          <p:nvPr/>
        </p:nvCxnSpPr>
        <p:spPr>
          <a:xfrm flipH="1" flipV="1">
            <a:off x="990600" y="3549869"/>
            <a:ext cx="2438400" cy="2438400"/>
          </a:xfrm>
          <a:prstGeom prst="line">
            <a:avLst/>
          </a:prstGeom>
          <a:ln w="28575">
            <a:solidFill>
              <a:srgbClr val="991A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9BE5547E-B420-CF4E-9491-F38F0FF34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0" y="5008173"/>
            <a:ext cx="1739900" cy="13102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47056F8-500C-0D4C-B314-0B9573015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5037006"/>
            <a:ext cx="1727200" cy="130073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CA81700-BD88-3C47-AA81-EB7D54A5F38B}"/>
              </a:ext>
            </a:extLst>
          </p:cNvPr>
          <p:cNvSpPr txBox="1"/>
          <p:nvPr/>
        </p:nvSpPr>
        <p:spPr>
          <a:xfrm>
            <a:off x="5105400" y="4313921"/>
            <a:ext cx="373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Import the Python Math module in addition to the Rover module for this challenge. The Math Module is needed for Square Root and other advanced functions.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904884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882" y="56823"/>
            <a:ext cx="8153836" cy="61153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68119" y="1600200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TI-Innovator™ Rover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5397521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TI-Innovator™ Hub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5800" y="304800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TI Graphing Calculator</a:t>
            </a:r>
          </a:p>
        </p:txBody>
      </p:sp>
    </p:spTree>
    <p:extLst>
      <p:ext uri="{BB962C8B-B14F-4D97-AF65-F5344CB8AC3E}">
        <p14:creationId xmlns:p14="http://schemas.microsoft.com/office/powerpoint/2010/main" val="6929784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/>
              <a:t>Logic Challenge 2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6CF844F-9EC6-4160-B0A3-106C79D01AFD}"/>
              </a:ext>
            </a:extLst>
          </p:cNvPr>
          <p:cNvGrpSpPr/>
          <p:nvPr/>
        </p:nvGrpSpPr>
        <p:grpSpPr>
          <a:xfrm>
            <a:off x="990600" y="1447800"/>
            <a:ext cx="2438400" cy="4540469"/>
            <a:chOff x="1265495" y="2272125"/>
            <a:chExt cx="2133600" cy="397291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15D02DD-6E78-40B7-AB5F-D11831FE9C41}"/>
                </a:ext>
              </a:extLst>
            </p:cNvPr>
            <p:cNvSpPr/>
            <p:nvPr/>
          </p:nvSpPr>
          <p:spPr>
            <a:xfrm>
              <a:off x="1265495" y="4111435"/>
              <a:ext cx="2133600" cy="21336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9B251078-674C-4EF0-8DF0-4B78005196AA}"/>
                </a:ext>
              </a:extLst>
            </p:cNvPr>
            <p:cNvSpPr/>
            <p:nvPr/>
          </p:nvSpPr>
          <p:spPr>
            <a:xfrm>
              <a:off x="1265495" y="2272125"/>
              <a:ext cx="2133600" cy="1839310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1B43641-A360-4828-9DA3-E5B3A44260BE}"/>
              </a:ext>
            </a:extLst>
          </p:cNvPr>
          <p:cNvCxnSpPr>
            <a:cxnSpLocks/>
            <a:endCxn id="9" idx="4"/>
          </p:cNvCxnSpPr>
          <p:nvPr/>
        </p:nvCxnSpPr>
        <p:spPr>
          <a:xfrm flipV="1">
            <a:off x="990600" y="3549869"/>
            <a:ext cx="2438400" cy="2438400"/>
          </a:xfrm>
          <a:prstGeom prst="line">
            <a:avLst/>
          </a:prstGeom>
          <a:ln w="28575">
            <a:solidFill>
              <a:srgbClr val="991A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F21AF74-08FA-45CF-AA70-CB9AF3F494B9}"/>
              </a:ext>
            </a:extLst>
          </p:cNvPr>
          <p:cNvCxnSpPr>
            <a:cxnSpLocks/>
            <a:endCxn id="9" idx="2"/>
          </p:cNvCxnSpPr>
          <p:nvPr/>
        </p:nvCxnSpPr>
        <p:spPr>
          <a:xfrm flipH="1" flipV="1">
            <a:off x="990600" y="3549869"/>
            <a:ext cx="2438400" cy="2438400"/>
          </a:xfrm>
          <a:prstGeom prst="line">
            <a:avLst/>
          </a:prstGeom>
          <a:ln w="28575">
            <a:solidFill>
              <a:srgbClr val="991A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0656A98E-A9A6-4F9E-8D3B-92B209441990-L0-001">
            <a:extLst>
              <a:ext uri="{FF2B5EF4-FFF2-40B4-BE49-F238E27FC236}">
                <a16:creationId xmlns:a16="http://schemas.microsoft.com/office/drawing/2014/main" id="{7AB99FB3-6F00-4826-B1C2-2FDDE962F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4607" y="1706569"/>
            <a:ext cx="4901942" cy="3686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DBE388-D600-4748-8724-0D859983440F}"/>
              </a:ext>
            </a:extLst>
          </p:cNvPr>
          <p:cNvSpPr txBox="1"/>
          <p:nvPr/>
        </p:nvSpPr>
        <p:spPr>
          <a:xfrm>
            <a:off x="457200" y="4495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8234F3-8892-4F19-9499-4709FD4699A4}"/>
              </a:ext>
            </a:extLst>
          </p:cNvPr>
          <p:cNvSpPr txBox="1"/>
          <p:nvPr/>
        </p:nvSpPr>
        <p:spPr>
          <a:xfrm>
            <a:off x="914400" y="25146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57154E-43D1-4194-88BE-CF7B8AE3296C}"/>
              </a:ext>
            </a:extLst>
          </p:cNvPr>
          <p:cNvSpPr txBox="1"/>
          <p:nvPr/>
        </p:nvSpPr>
        <p:spPr>
          <a:xfrm>
            <a:off x="3048000" y="22860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92091E-D319-4F07-AABE-0FCD512635B2}"/>
              </a:ext>
            </a:extLst>
          </p:cNvPr>
          <p:cNvSpPr txBox="1"/>
          <p:nvPr/>
        </p:nvSpPr>
        <p:spPr>
          <a:xfrm>
            <a:off x="2057400" y="32004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AB18FD-5694-4230-82AD-DD71BF6B7ADD}"/>
              </a:ext>
            </a:extLst>
          </p:cNvPr>
          <p:cNvSpPr txBox="1"/>
          <p:nvPr/>
        </p:nvSpPr>
        <p:spPr>
          <a:xfrm>
            <a:off x="1447800" y="43434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394071-BE91-4C67-931D-046DD8503702}"/>
              </a:ext>
            </a:extLst>
          </p:cNvPr>
          <p:cNvSpPr txBox="1"/>
          <p:nvPr/>
        </p:nvSpPr>
        <p:spPr>
          <a:xfrm>
            <a:off x="2819400" y="43434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C7C4CF-ED9D-460E-8811-B8F368AA563A}"/>
              </a:ext>
            </a:extLst>
          </p:cNvPr>
          <p:cNvSpPr txBox="1"/>
          <p:nvPr/>
        </p:nvSpPr>
        <p:spPr>
          <a:xfrm>
            <a:off x="3581400" y="47127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1CA5580-9E4D-46C8-878A-D3CC55434D1D}"/>
              </a:ext>
            </a:extLst>
          </p:cNvPr>
          <p:cNvSpPr txBox="1"/>
          <p:nvPr/>
        </p:nvSpPr>
        <p:spPr>
          <a:xfrm>
            <a:off x="2522706" y="539316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00726D-35E2-4F34-A62F-E2163C8C0BCF}"/>
              </a:ext>
            </a:extLst>
          </p:cNvPr>
          <p:cNvSpPr txBox="1"/>
          <p:nvPr/>
        </p:nvSpPr>
        <p:spPr>
          <a:xfrm>
            <a:off x="1616412" y="526578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227DB7-208C-48FD-A364-9C1F59AD8924}"/>
              </a:ext>
            </a:extLst>
          </p:cNvPr>
          <p:cNvSpPr txBox="1"/>
          <p:nvPr/>
        </p:nvSpPr>
        <p:spPr>
          <a:xfrm>
            <a:off x="1989227" y="598826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073759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Logic Challenge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066800"/>
            <a:ext cx="4381500" cy="3124199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Task: Drive the figure shown without crossing any lines or going back over a line and without picking up the pen.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Now match the colors using the RGB LED. Don’t worry about using the pen.</a:t>
            </a:r>
          </a:p>
          <a:p>
            <a:pPr marL="0" indent="0">
              <a:buNone/>
            </a:pP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ABF713-10A3-0349-806A-AC67413DF0D7}"/>
              </a:ext>
            </a:extLst>
          </p:cNvPr>
          <p:cNvSpPr txBox="1"/>
          <p:nvPr/>
        </p:nvSpPr>
        <p:spPr>
          <a:xfrm>
            <a:off x="2971800" y="4191000"/>
            <a:ext cx="61849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Import the Python Math module in addition to the Rover module for this challenge.</a:t>
            </a:r>
          </a:p>
          <a:p>
            <a:endParaRPr lang="en-US" sz="1100" dirty="0"/>
          </a:p>
          <a:p>
            <a:r>
              <a:rPr lang="en-US" sz="1100" dirty="0"/>
              <a:t>Use wait-</a:t>
            </a:r>
            <a:r>
              <a:rPr lang="en-US" sz="1100" dirty="0" err="1"/>
              <a:t>until_done</a:t>
            </a:r>
            <a:r>
              <a:rPr lang="en-US" sz="1100" dirty="0"/>
              <a:t>() from the Rover Commands menu to synchronize Rover drive functions with the RGB LED.</a:t>
            </a:r>
          </a:p>
          <a:p>
            <a:endParaRPr lang="en-US" sz="1100" dirty="0"/>
          </a:p>
        </p:txBody>
      </p:sp>
      <p:pic>
        <p:nvPicPr>
          <p:cNvPr id="13" name="Picture 1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44DD38C0-9A2F-1F49-A151-6273454F545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4953000"/>
            <a:ext cx="1751645" cy="1313734"/>
          </a:xfrm>
          <a:prstGeom prst="rect">
            <a:avLst/>
          </a:prstGeom>
        </p:spPr>
      </p:pic>
      <p:pic>
        <p:nvPicPr>
          <p:cNvPr id="16" name="Picture 1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A3C3033A-84C8-3149-8DDD-4CED76DB532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7500" y="4953000"/>
            <a:ext cx="1751645" cy="1313734"/>
          </a:xfrm>
          <a:prstGeom prst="rect">
            <a:avLst/>
          </a:prstGeom>
        </p:spPr>
      </p:pic>
      <p:pic>
        <p:nvPicPr>
          <p:cNvPr id="18" name="Picture 17" descr="Table&#10;&#10;Description automatically generated">
            <a:extLst>
              <a:ext uri="{FF2B5EF4-FFF2-40B4-BE49-F238E27FC236}">
                <a16:creationId xmlns:a16="http://schemas.microsoft.com/office/drawing/2014/main" id="{9687BDFE-989B-3D4A-B706-0DCB03059B6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2495" y="4953000"/>
            <a:ext cx="1751646" cy="131373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EBEEC4D-BCB1-3EB4-E9D0-7D8795581685}"/>
              </a:ext>
            </a:extLst>
          </p:cNvPr>
          <p:cNvSpPr/>
          <p:nvPr/>
        </p:nvSpPr>
        <p:spPr>
          <a:xfrm>
            <a:off x="304800" y="3565634"/>
            <a:ext cx="2438400" cy="2438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8">
            <a:extLst>
              <a:ext uri="{FF2B5EF4-FFF2-40B4-BE49-F238E27FC236}">
                <a16:creationId xmlns:a16="http://schemas.microsoft.com/office/drawing/2014/main" id="{C01F7C4C-2F72-F06A-78AE-3578245203B1}"/>
              </a:ext>
            </a:extLst>
          </p:cNvPr>
          <p:cNvSpPr/>
          <p:nvPr/>
        </p:nvSpPr>
        <p:spPr>
          <a:xfrm>
            <a:off x="304800" y="1463565"/>
            <a:ext cx="2438400" cy="2102069"/>
          </a:xfrm>
          <a:prstGeom prst="triangl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6546675-535B-E062-5550-AF7339EC2278}"/>
              </a:ext>
            </a:extLst>
          </p:cNvPr>
          <p:cNvCxnSpPr>
            <a:cxnSpLocks/>
            <a:endCxn id="6" idx="4"/>
          </p:cNvCxnSpPr>
          <p:nvPr/>
        </p:nvCxnSpPr>
        <p:spPr>
          <a:xfrm flipV="1">
            <a:off x="1501634" y="3565634"/>
            <a:ext cx="1241566" cy="1223009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9229622-DBAB-6A8D-67D7-171459550A61}"/>
              </a:ext>
            </a:extLst>
          </p:cNvPr>
          <p:cNvCxnSpPr>
            <a:cxnSpLocks/>
            <a:endCxn id="6" idx="2"/>
          </p:cNvCxnSpPr>
          <p:nvPr/>
        </p:nvCxnSpPr>
        <p:spPr>
          <a:xfrm flipH="1" flipV="1">
            <a:off x="304800" y="3565634"/>
            <a:ext cx="2438400" cy="2438400"/>
          </a:xfrm>
          <a:prstGeom prst="line">
            <a:avLst/>
          </a:prstGeom>
          <a:ln w="76200">
            <a:solidFill>
              <a:srgbClr val="043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A8E1E7-D819-6B11-D153-D6908C787892}"/>
              </a:ext>
            </a:extLst>
          </p:cNvPr>
          <p:cNvCxnSpPr>
            <a:cxnSpLocks/>
          </p:cNvCxnSpPr>
          <p:nvPr/>
        </p:nvCxnSpPr>
        <p:spPr>
          <a:xfrm>
            <a:off x="304800" y="6004034"/>
            <a:ext cx="2438400" cy="0"/>
          </a:xfrm>
          <a:prstGeom prst="line">
            <a:avLst/>
          </a:prstGeom>
          <a:ln w="57150">
            <a:solidFill>
              <a:srgbClr val="FF3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515AFCB-512C-9228-2C4F-1C9E17677E31}"/>
              </a:ext>
            </a:extLst>
          </p:cNvPr>
          <p:cNvCxnSpPr>
            <a:cxnSpLocks/>
          </p:cNvCxnSpPr>
          <p:nvPr/>
        </p:nvCxnSpPr>
        <p:spPr>
          <a:xfrm flipV="1">
            <a:off x="304800" y="4788644"/>
            <a:ext cx="1219200" cy="121539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9423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5643B-D840-7A41-9B69-078389EBA7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899" y="1184476"/>
            <a:ext cx="8458200" cy="1102519"/>
          </a:xfrm>
        </p:spPr>
        <p:txBody>
          <a:bodyPr/>
          <a:lstStyle/>
          <a:p>
            <a:r>
              <a:rPr lang="en-US" dirty="0"/>
              <a:t>Thank You</a:t>
            </a:r>
            <a:br>
              <a:rPr lang="en-US" dirty="0"/>
            </a:br>
            <a:br>
              <a:rPr lang="en-US" dirty="0"/>
            </a:b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6A72FE-4ECF-C042-9E88-25CCA96F06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1" y="4343401"/>
            <a:ext cx="4305302" cy="1447799"/>
          </a:xfrm>
        </p:spPr>
        <p:txBody>
          <a:bodyPr/>
          <a:lstStyle/>
          <a:p>
            <a:endParaRPr lang="en-US" dirty="0">
              <a:hlinkClick r:id="" action="ppaction://noaction"/>
            </a:endParaRPr>
          </a:p>
          <a:p>
            <a:r>
              <a:rPr lang="en-US" sz="2800" dirty="0">
                <a:hlinkClick r:id="" action="ppaction://noaction"/>
              </a:rPr>
              <a:t>www.TIstemProjects.com</a:t>
            </a:r>
            <a:r>
              <a:rPr lang="en-US" sz="28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77A692-F3D2-A54B-BDB3-BA0606F3484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133600"/>
            <a:ext cx="2133600" cy="213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0C896B-9D47-6047-A1E3-D1A75D952772}"/>
              </a:ext>
            </a:extLst>
          </p:cNvPr>
          <p:cNvSpPr txBox="1"/>
          <p:nvPr/>
        </p:nvSpPr>
        <p:spPr>
          <a:xfrm>
            <a:off x="62431" y="6019800"/>
            <a:ext cx="4509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Contact </a:t>
            </a:r>
            <a:r>
              <a:rPr lang="en-US" dirty="0">
                <a:hlinkClick r:id="rId3"/>
              </a:rPr>
              <a:t>stem-team@ti.com</a:t>
            </a:r>
            <a:r>
              <a:rPr lang="en-US" dirty="0"/>
              <a:t> with questions</a:t>
            </a:r>
          </a:p>
        </p:txBody>
      </p:sp>
    </p:spTree>
    <p:extLst>
      <p:ext uri="{BB962C8B-B14F-4D97-AF65-F5344CB8AC3E}">
        <p14:creationId xmlns:p14="http://schemas.microsoft.com/office/powerpoint/2010/main" val="3797762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FA181AF-8D48-654C-8EAB-B508AAE2B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81162"/>
            <a:ext cx="8001000" cy="45005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86200" y="1249233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Battery indicator</a:t>
            </a:r>
          </a:p>
        </p:txBody>
      </p:sp>
      <p:cxnSp>
        <p:nvCxnSpPr>
          <p:cNvPr id="12" name="Straight Arrow Connector 11"/>
          <p:cNvCxnSpPr>
            <a:cxnSpLocks/>
          </p:cNvCxnSpPr>
          <p:nvPr/>
        </p:nvCxnSpPr>
        <p:spPr>
          <a:xfrm>
            <a:off x="4953000" y="1664732"/>
            <a:ext cx="1066800" cy="100226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0D1012E-00AF-F148-8339-4C4693D6A18C}"/>
              </a:ext>
            </a:extLst>
          </p:cNvPr>
          <p:cNvSpPr txBox="1"/>
          <p:nvPr/>
        </p:nvSpPr>
        <p:spPr>
          <a:xfrm>
            <a:off x="6172200" y="1110734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Red-Green-Blue (RGB) Color LED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FEC5F73-BCD0-E34F-AA23-BCF19A887851}"/>
              </a:ext>
            </a:extLst>
          </p:cNvPr>
          <p:cNvCxnSpPr>
            <a:cxnSpLocks/>
          </p:cNvCxnSpPr>
          <p:nvPr/>
        </p:nvCxnSpPr>
        <p:spPr>
          <a:xfrm flipH="1">
            <a:off x="6477000" y="1757065"/>
            <a:ext cx="304800" cy="90993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185A822-2D1C-AA47-A43F-9A075C82DD61}"/>
              </a:ext>
            </a:extLst>
          </p:cNvPr>
          <p:cNvSpPr txBox="1"/>
          <p:nvPr/>
        </p:nvSpPr>
        <p:spPr>
          <a:xfrm>
            <a:off x="6064250" y="5812393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On/Off Switch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3CE645C-FC43-3D49-80BC-567ED9136D41}"/>
              </a:ext>
            </a:extLst>
          </p:cNvPr>
          <p:cNvCxnSpPr>
            <a:cxnSpLocks/>
          </p:cNvCxnSpPr>
          <p:nvPr/>
        </p:nvCxnSpPr>
        <p:spPr>
          <a:xfrm flipH="1" flipV="1">
            <a:off x="6264275" y="4487864"/>
            <a:ext cx="660400" cy="132452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9927530-DA9D-8243-95C4-130A34C0FD9B}"/>
              </a:ext>
            </a:extLst>
          </p:cNvPr>
          <p:cNvSpPr txBox="1"/>
          <p:nvPr/>
        </p:nvSpPr>
        <p:spPr>
          <a:xfrm>
            <a:off x="7239000" y="2059632"/>
            <a:ext cx="2133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Marker holder</a:t>
            </a:r>
          </a:p>
          <a:p>
            <a:r>
              <a:rPr lang="en-US" sz="1400" b="1" dirty="0">
                <a:solidFill>
                  <a:srgbClr val="0070C0"/>
                </a:solidFill>
              </a:rPr>
              <a:t>(Expo Fine and</a:t>
            </a:r>
          </a:p>
          <a:p>
            <a:r>
              <a:rPr lang="en-US" sz="1400" b="1" dirty="0">
                <a:solidFill>
                  <a:srgbClr val="0070C0"/>
                </a:solidFill>
              </a:rPr>
              <a:t>Ultra Fine sizes)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5E2BBD7-B341-204A-B585-73EED4BC4652}"/>
              </a:ext>
            </a:extLst>
          </p:cNvPr>
          <p:cNvCxnSpPr>
            <a:cxnSpLocks/>
          </p:cNvCxnSpPr>
          <p:nvPr/>
        </p:nvCxnSpPr>
        <p:spPr>
          <a:xfrm flipH="1">
            <a:off x="6610350" y="2667000"/>
            <a:ext cx="628650" cy="50663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CF7C7A3-A94D-4345-95E9-20B1AEFC94DC}"/>
              </a:ext>
            </a:extLst>
          </p:cNvPr>
          <p:cNvSpPr txBox="1"/>
          <p:nvPr/>
        </p:nvSpPr>
        <p:spPr>
          <a:xfrm>
            <a:off x="838200" y="903813"/>
            <a:ext cx="2911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Calculator holder posts. </a:t>
            </a:r>
          </a:p>
          <a:p>
            <a:r>
              <a:rPr lang="en-US" sz="1400" b="1" dirty="0">
                <a:solidFill>
                  <a:srgbClr val="0070C0"/>
                </a:solidFill>
              </a:rPr>
              <a:t>Lift and twist to CE or CX side.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E51A984-A96C-2243-B096-45AF842C25AF}"/>
              </a:ext>
            </a:extLst>
          </p:cNvPr>
          <p:cNvCxnSpPr>
            <a:cxnSpLocks/>
          </p:cNvCxnSpPr>
          <p:nvPr/>
        </p:nvCxnSpPr>
        <p:spPr>
          <a:xfrm>
            <a:off x="1524000" y="1618565"/>
            <a:ext cx="0" cy="53652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extLst>
              <a:ext uri="{FF2B5EF4-FFF2-40B4-BE49-F238E27FC236}">
                <a16:creationId xmlns:a16="http://schemas.microsoft.com/office/drawing/2014/main" id="{B9FC7461-2D8F-034C-99D9-06818B43B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/>
          <a:lstStyle/>
          <a:p>
            <a:r>
              <a:rPr lang="en-US" dirty="0"/>
              <a:t>Rover from the top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838EA36-BF30-434B-A120-FA70F4E5E5DF}"/>
              </a:ext>
            </a:extLst>
          </p:cNvPr>
          <p:cNvSpPr txBox="1"/>
          <p:nvPr/>
        </p:nvSpPr>
        <p:spPr>
          <a:xfrm>
            <a:off x="2012951" y="5535394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Battery Charge with USB micro to wall adapter.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C0DEE3C5-CBEE-3C46-9BD8-D79593C53629}"/>
              </a:ext>
            </a:extLst>
          </p:cNvPr>
          <p:cNvCxnSpPr>
            <a:cxnSpLocks/>
          </p:cNvCxnSpPr>
          <p:nvPr/>
        </p:nvCxnSpPr>
        <p:spPr>
          <a:xfrm flipV="1">
            <a:off x="3749676" y="5007791"/>
            <a:ext cx="473075" cy="68897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148EF666-B86E-1F48-AF8B-18B086BE0EF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274" y="1565493"/>
            <a:ext cx="885826" cy="86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481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28600"/>
            <a:ext cx="8026400" cy="6019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Turn Rover Over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67400" y="48006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</a:rPr>
              <a:t>What do you see?</a:t>
            </a:r>
          </a:p>
        </p:txBody>
      </p:sp>
    </p:spTree>
    <p:extLst>
      <p:ext uri="{BB962C8B-B14F-4D97-AF65-F5344CB8AC3E}">
        <p14:creationId xmlns:p14="http://schemas.microsoft.com/office/powerpoint/2010/main" val="3333445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28600"/>
            <a:ext cx="8026400" cy="6019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Sensors on Rover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1186934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Motors to turn the wheels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3862" y="5257800"/>
            <a:ext cx="2243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Ranger to measure distance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72200" y="4611469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Color sensor to detect different colors</a:t>
            </a:r>
          </a:p>
        </p:txBody>
      </p:sp>
      <p:cxnSp>
        <p:nvCxnSpPr>
          <p:cNvPr id="10" name="Straight Arrow Connector 9"/>
          <p:cNvCxnSpPr>
            <a:stCxn id="6" idx="3"/>
          </p:cNvCxnSpPr>
          <p:nvPr/>
        </p:nvCxnSpPr>
        <p:spPr>
          <a:xfrm>
            <a:off x="2438400" y="1510100"/>
            <a:ext cx="914400" cy="7759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2"/>
          </p:cNvCxnSpPr>
          <p:nvPr/>
        </p:nvCxnSpPr>
        <p:spPr>
          <a:xfrm>
            <a:off x="1447800" y="1833265"/>
            <a:ext cx="3886200" cy="182433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545431" y="4876800"/>
            <a:ext cx="1121569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3390900" y="3810000"/>
            <a:ext cx="2781300" cy="12678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595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228600"/>
            <a:ext cx="8915400" cy="990600"/>
          </a:xfrm>
        </p:spPr>
        <p:txBody>
          <a:bodyPr/>
          <a:lstStyle/>
          <a:p>
            <a:r>
              <a:rPr lang="en-US" sz="4000" dirty="0"/>
              <a:t>TI-Rover orientation and virtual grid</a:t>
            </a:r>
          </a:p>
        </p:txBody>
      </p:sp>
      <p:pic>
        <p:nvPicPr>
          <p:cNvPr id="1025" name="Picture 1" descr="page1image43520896">
            <a:extLst>
              <a:ext uri="{FF2B5EF4-FFF2-40B4-BE49-F238E27FC236}">
                <a16:creationId xmlns:a16="http://schemas.microsoft.com/office/drawing/2014/main" id="{DC9CB2E2-CB8C-C64A-BFAB-E642B9DD5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990600"/>
            <a:ext cx="32766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F96CDA-3EEE-724B-A909-BF3A9E0BEF07}"/>
              </a:ext>
            </a:extLst>
          </p:cNvPr>
          <p:cNvSpPr txBox="1"/>
          <p:nvPr/>
        </p:nvSpPr>
        <p:spPr>
          <a:xfrm>
            <a:off x="685800" y="4419600"/>
            <a:ext cx="70485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Rover programs set the initial position as the origin and the heading as 0 degrees measured from the x-axis.</a:t>
            </a:r>
          </a:p>
          <a:p>
            <a:endParaRPr lang="en-US" sz="1200" dirty="0"/>
          </a:p>
          <a:p>
            <a:r>
              <a:rPr lang="en-US" sz="1400" b="1" dirty="0"/>
              <a:t>Note: </a:t>
            </a:r>
            <a:r>
              <a:rPr lang="en-US" sz="1400" dirty="0"/>
              <a:t>The Rover tracks its position on a virtual coordinate grid with a unit value of 10 cm. The coordinate grid position applies to the </a:t>
            </a:r>
            <a:r>
              <a:rPr lang="en-US" sz="1400" dirty="0" err="1"/>
              <a:t>to_xy</a:t>
            </a:r>
            <a:r>
              <a:rPr lang="en-US" sz="1400" dirty="0"/>
              <a:t>(</a:t>
            </a:r>
            <a:r>
              <a:rPr lang="en-US" sz="1400" dirty="0" err="1"/>
              <a:t>x,y</a:t>
            </a:r>
            <a:r>
              <a:rPr lang="en-US" sz="1400" dirty="0"/>
              <a:t>), </a:t>
            </a:r>
            <a:r>
              <a:rPr lang="en-US" sz="1400" dirty="0" err="1"/>
              <a:t>to_polar</a:t>
            </a:r>
            <a:r>
              <a:rPr lang="en-US" sz="1400" dirty="0"/>
              <a:t>(</a:t>
            </a:r>
            <a:r>
              <a:rPr lang="en-US" sz="1400" dirty="0" err="1"/>
              <a:t>r,theta_degrees</a:t>
            </a:r>
            <a:r>
              <a:rPr lang="en-US" sz="1400" dirty="0"/>
              <a:t>) and </a:t>
            </a:r>
            <a:r>
              <a:rPr lang="en-US" sz="1400" dirty="0" err="1"/>
              <a:t>to_angle</a:t>
            </a:r>
            <a:r>
              <a:rPr lang="en-US" sz="1400" dirty="0"/>
              <a:t>(angle, “unit”) functions on the Rover Drive menu. The virtual grid also applies to Path menu functions.</a:t>
            </a:r>
          </a:p>
        </p:txBody>
      </p:sp>
    </p:spTree>
    <p:extLst>
      <p:ext uri="{BB962C8B-B14F-4D97-AF65-F5344CB8AC3E}">
        <p14:creationId xmlns:p14="http://schemas.microsoft.com/office/powerpoint/2010/main" val="3204409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FF0529-BEF9-BF41-A58C-AE154227F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356703">
            <a:off x="391662" y="5102084"/>
            <a:ext cx="4457700" cy="977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EA7E40-A464-7944-A58D-F05D0BAAB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2052" y="2703109"/>
            <a:ext cx="3809548" cy="18718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604F07-8066-7647-878F-9F891D1411A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776932"/>
            <a:ext cx="3823568" cy="3276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Connecting Rover to your calculator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242" y="4113314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Plug B side into USB B port of the Rover Hub.</a:t>
            </a:r>
          </a:p>
        </p:txBody>
      </p:sp>
      <p:cxnSp>
        <p:nvCxnSpPr>
          <p:cNvPr id="12" name="Straight Arrow Connector 11"/>
          <p:cNvCxnSpPr>
            <a:cxnSpLocks/>
          </p:cNvCxnSpPr>
          <p:nvPr/>
        </p:nvCxnSpPr>
        <p:spPr>
          <a:xfrm>
            <a:off x="555040" y="5036644"/>
            <a:ext cx="290568" cy="26557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D9C31B2-2496-E747-948A-6F44290A8A07}"/>
              </a:ext>
            </a:extLst>
          </p:cNvPr>
          <p:cNvSpPr txBox="1"/>
          <p:nvPr/>
        </p:nvSpPr>
        <p:spPr>
          <a:xfrm>
            <a:off x="1600200" y="5896402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Unit-to-unit cable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0740B07-BD52-1543-A948-86F1D1DEB03C}"/>
              </a:ext>
            </a:extLst>
          </p:cNvPr>
          <p:cNvCxnSpPr>
            <a:cxnSpLocks/>
          </p:cNvCxnSpPr>
          <p:nvPr/>
        </p:nvCxnSpPr>
        <p:spPr>
          <a:xfrm flipV="1">
            <a:off x="1975284" y="3759589"/>
            <a:ext cx="463116" cy="7380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95B05E6-0525-7A42-81F9-68A472B188B9}"/>
              </a:ext>
            </a:extLst>
          </p:cNvPr>
          <p:cNvSpPr txBox="1"/>
          <p:nvPr/>
        </p:nvSpPr>
        <p:spPr>
          <a:xfrm>
            <a:off x="2743200" y="4075897"/>
            <a:ext cx="22256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Plug A side into port on calculator the Rover Hub.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EBAF58-4D33-0C47-A6AC-B5F396AC5791}"/>
              </a:ext>
            </a:extLst>
          </p:cNvPr>
          <p:cNvCxnSpPr>
            <a:cxnSpLocks/>
          </p:cNvCxnSpPr>
          <p:nvPr/>
        </p:nvCxnSpPr>
        <p:spPr>
          <a:xfrm>
            <a:off x="3830684" y="5021592"/>
            <a:ext cx="284116" cy="38576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D08C066-FB41-924B-AFE8-0F1A40F30B5D}"/>
              </a:ext>
            </a:extLst>
          </p:cNvPr>
          <p:cNvCxnSpPr>
            <a:cxnSpLocks/>
          </p:cNvCxnSpPr>
          <p:nvPr/>
        </p:nvCxnSpPr>
        <p:spPr>
          <a:xfrm flipV="1">
            <a:off x="4857176" y="3500014"/>
            <a:ext cx="1317723" cy="61002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4E90345-9072-D64B-8ED1-571D4C8D60F8}"/>
              </a:ext>
            </a:extLst>
          </p:cNvPr>
          <p:cNvSpPr txBox="1"/>
          <p:nvPr/>
        </p:nvSpPr>
        <p:spPr>
          <a:xfrm>
            <a:off x="5140472" y="919662"/>
            <a:ext cx="3470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Make sure that your Rover is switched ON and </a:t>
            </a:r>
          </a:p>
          <a:p>
            <a:r>
              <a:rPr lang="en-US" b="1" dirty="0">
                <a:solidFill>
                  <a:srgbClr val="0070C0"/>
                </a:solidFill>
              </a:rPr>
              <a:t>on floor ready to roll before running the program.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30E7DD-30CF-B349-B9A2-4D458A03AE03}"/>
              </a:ext>
            </a:extLst>
          </p:cNvPr>
          <p:cNvSpPr txBox="1"/>
          <p:nvPr/>
        </p:nvSpPr>
        <p:spPr>
          <a:xfrm>
            <a:off x="4758920" y="1022630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7E2E78-2201-E046-B10C-8A9FBCB0AB08}"/>
              </a:ext>
            </a:extLst>
          </p:cNvPr>
          <p:cNvSpPr txBox="1"/>
          <p:nvPr/>
        </p:nvSpPr>
        <p:spPr>
          <a:xfrm>
            <a:off x="169882" y="3851615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B5F39B-BE14-5D4C-B9F1-F4745741E4D2}"/>
              </a:ext>
            </a:extLst>
          </p:cNvPr>
          <p:cNvSpPr txBox="1"/>
          <p:nvPr/>
        </p:nvSpPr>
        <p:spPr>
          <a:xfrm>
            <a:off x="4227305" y="3851614"/>
            <a:ext cx="26962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16369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A7666-58BE-3722-0C86-28B939FD8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Connecting your calculator to the Rover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97136-87D9-58BD-4B04-C6E5BACE7D0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sz="2000" b="1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Initial Connection</a:t>
            </a:r>
          </a:p>
          <a:p>
            <a:pPr algn="l"/>
            <a:r>
              <a:rPr lang="en-US" sz="20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Step 1: Make sure that Rover is switched ON</a:t>
            </a:r>
          </a:p>
          <a:p>
            <a:pPr algn="l"/>
            <a:endParaRPr lang="en-US" sz="20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en-US" sz="20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Step 2: plug unit-to-unit cable into Hub</a:t>
            </a:r>
          </a:p>
          <a:p>
            <a:pPr lvl="1"/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(Use </a:t>
            </a:r>
            <a:r>
              <a:rPr lang="en-US" sz="1600" dirty="0">
                <a:solidFill>
                  <a:srgbClr val="212121"/>
                </a:solidFill>
                <a:latin typeface="Calibri" panose="020F0502020204030204" pitchFamily="34" charset="0"/>
              </a:rPr>
              <a:t>end of cable </a:t>
            </a:r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labeled B)</a:t>
            </a:r>
          </a:p>
          <a:p>
            <a:pPr marL="457200" lvl="1" indent="0">
              <a:buNone/>
            </a:pPr>
            <a:endParaRPr lang="en-US" sz="16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en-US" sz="20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Step 3: plug unit-to-unit cable into the calculator</a:t>
            </a:r>
          </a:p>
          <a:p>
            <a:pPr lvl="1"/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(Use </a:t>
            </a:r>
            <a:r>
              <a:rPr lang="en-US" sz="1600" dirty="0">
                <a:solidFill>
                  <a:srgbClr val="212121"/>
                </a:solidFill>
                <a:latin typeface="Calibri" panose="020F0502020204030204" pitchFamily="34" charset="0"/>
              </a:rPr>
              <a:t>end of cable </a:t>
            </a:r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labeled A)</a:t>
            </a:r>
          </a:p>
          <a:p>
            <a:pPr algn="l"/>
            <a:endParaRPr lang="en-US" sz="20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300EDA-94DD-CB85-163B-9C4D76D771B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/>
              <a:t>Troubleshooting</a:t>
            </a:r>
          </a:p>
          <a:p>
            <a:pPr marL="0" indent="0" algn="l">
              <a:buNone/>
            </a:pPr>
            <a:r>
              <a:rPr lang="en-US" sz="1600" b="1" dirty="0">
                <a:solidFill>
                  <a:srgbClr val="212121"/>
                </a:solidFill>
                <a:latin typeface="Calibri" panose="020F0502020204030204" pitchFamily="34" charset="0"/>
              </a:rPr>
              <a:t>T</a:t>
            </a:r>
            <a:r>
              <a:rPr lang="en-US" sz="1600" b="1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ry the following as a fast fix:</a:t>
            </a:r>
          </a:p>
          <a:p>
            <a:pPr algn="l"/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Step 1: unplug the unit-to-unit cable from the hub and the calculator.</a:t>
            </a:r>
          </a:p>
          <a:p>
            <a:pPr algn="l"/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Step 2: re-connect in the order of first Hub then calculator second.</a:t>
            </a:r>
          </a:p>
          <a:p>
            <a:pPr marL="0" indent="0" algn="l">
              <a:buNone/>
            </a:pPr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 </a:t>
            </a:r>
          </a:p>
          <a:p>
            <a:pPr marL="0" indent="0" algn="l">
              <a:buNone/>
            </a:pPr>
            <a:r>
              <a:rPr lang="en-US" sz="1600" b="1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If the fast fix does not work, try these steps:</a:t>
            </a:r>
          </a:p>
          <a:p>
            <a:pPr algn="l"/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Step 1: unplug unit-to-unit cable from both the hub and the calculator</a:t>
            </a:r>
          </a:p>
          <a:p>
            <a:pPr algn="l"/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Step 2: Switch Rover OFF</a:t>
            </a:r>
          </a:p>
          <a:p>
            <a:pPr algn="l"/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Wait a second</a:t>
            </a:r>
          </a:p>
          <a:p>
            <a:pPr algn="l"/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Step 3: Switch Rover ON</a:t>
            </a:r>
          </a:p>
          <a:p>
            <a:pPr algn="l"/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Step 4: plug unit-to-unit cable into Hub</a:t>
            </a:r>
          </a:p>
          <a:p>
            <a:pPr algn="l"/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Step 5: plug unit-to-unit cable into the calculator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33106618"/>
      </p:ext>
    </p:extLst>
  </p:cSld>
  <p:clrMapOvr>
    <a:masterClrMapping/>
  </p:clrMapOvr>
</p:sld>
</file>

<file path=ppt/theme/theme1.xml><?xml version="1.0" encoding="utf-8"?>
<a:theme xmlns:a="http://schemas.openxmlformats.org/drawingml/2006/main" name="1_ET_new">
  <a:themeElements>
    <a:clrScheme name="Custom 1">
      <a:dk1>
        <a:srgbClr val="525252"/>
      </a:dk1>
      <a:lt1>
        <a:srgbClr val="FFFFFF"/>
      </a:lt1>
      <a:dk2>
        <a:srgbClr val="000000"/>
      </a:dk2>
      <a:lt2>
        <a:srgbClr val="FFFFFF"/>
      </a:lt2>
      <a:accent1>
        <a:srgbClr val="D1282E"/>
      </a:accent1>
      <a:accent2>
        <a:srgbClr val="363636"/>
      </a:accent2>
      <a:accent3>
        <a:srgbClr val="888888"/>
      </a:accent3>
      <a:accent4>
        <a:srgbClr val="8064A2"/>
      </a:accent4>
      <a:accent5>
        <a:srgbClr val="4BACC6"/>
      </a:accent5>
      <a:accent6>
        <a:srgbClr val="F79646"/>
      </a:accent6>
      <a:hlink>
        <a:srgbClr val="1973B4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17689</TotalTime>
  <Words>2523</Words>
  <Application>Microsoft Macintosh PowerPoint</Application>
  <PresentationFormat>On-screen Show (4:3)</PresentationFormat>
  <Paragraphs>353</Paragraphs>
  <Slides>32</Slides>
  <Notes>9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Lucida Grande</vt:lpstr>
      <vt:lpstr>1_ET_new</vt:lpstr>
      <vt:lpstr>Meet the TI-Rover  with Geometry Challenges TI-Nspire CXII  Python</vt:lpstr>
      <vt:lpstr>Meet the TI-Innovator Rover</vt:lpstr>
      <vt:lpstr>PowerPoint Presentation</vt:lpstr>
      <vt:lpstr>Rover from the top</vt:lpstr>
      <vt:lpstr>Turn Rover Over</vt:lpstr>
      <vt:lpstr>Sensors on Rover</vt:lpstr>
      <vt:lpstr>TI-Rover orientation and virtual grid</vt:lpstr>
      <vt:lpstr>Connecting Rover to your calculator</vt:lpstr>
      <vt:lpstr>Connecting your calculator to the Rover</vt:lpstr>
      <vt:lpstr>Creating a new TI-Nspire document</vt:lpstr>
      <vt:lpstr>Creating a Rover Program</vt:lpstr>
      <vt:lpstr>Running a Rover Program</vt:lpstr>
      <vt:lpstr>Editing a Rover Program</vt:lpstr>
      <vt:lpstr>Saving a TI-Nspire document file</vt:lpstr>
      <vt:lpstr>Copying and Pasting a Block of Code</vt:lpstr>
      <vt:lpstr>Opening an existing TI-Nspire document file</vt:lpstr>
      <vt:lpstr>Copying a Python Program</vt:lpstr>
      <vt:lpstr>Entry and Edit Tips</vt:lpstr>
      <vt:lpstr>Drawing with the TI-Rover</vt:lpstr>
      <vt:lpstr>Creating an Advanced Rover Program</vt:lpstr>
      <vt:lpstr>MAKE IT MOVE!</vt:lpstr>
      <vt:lpstr>Set the color</vt:lpstr>
      <vt:lpstr>Explore angles</vt:lpstr>
      <vt:lpstr>Quick Math Reminders</vt:lpstr>
      <vt:lpstr>Quick Math Reminders</vt:lpstr>
      <vt:lpstr>Logic Challenge</vt:lpstr>
      <vt:lpstr>Where can you go next with TI-Rover?</vt:lpstr>
      <vt:lpstr>Quick Math Reminders</vt:lpstr>
      <vt:lpstr>Logic Challenge 2</vt:lpstr>
      <vt:lpstr>Logic Challenge 2</vt:lpstr>
      <vt:lpstr>Logic Challenge 3</vt:lpstr>
      <vt:lpstr>Thank You  </vt:lpstr>
    </vt:vector>
  </TitlesOfParts>
  <Company>Texas Instruments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Coding to</dc:title>
  <dc:creator>Brown, Curtis</dc:creator>
  <cp:lastModifiedBy>David Santucci</cp:lastModifiedBy>
  <cp:revision>271</cp:revision>
  <dcterms:created xsi:type="dcterms:W3CDTF">2017-10-17T15:34:02Z</dcterms:created>
  <dcterms:modified xsi:type="dcterms:W3CDTF">2023-02-20T16:38:53Z</dcterms:modified>
</cp:coreProperties>
</file>